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34" r:id="rId3"/>
    <p:sldId id="327" r:id="rId4"/>
    <p:sldId id="287" r:id="rId5"/>
    <p:sldId id="275" r:id="rId6"/>
    <p:sldId id="272" r:id="rId7"/>
    <p:sldId id="329" r:id="rId8"/>
    <p:sldId id="331" r:id="rId9"/>
    <p:sldId id="332" r:id="rId10"/>
    <p:sldId id="283" r:id="rId11"/>
    <p:sldId id="279" r:id="rId12"/>
    <p:sldId id="260" r:id="rId13"/>
    <p:sldId id="257" r:id="rId14"/>
    <p:sldId id="330" r:id="rId15"/>
    <p:sldId id="258" r:id="rId16"/>
    <p:sldId id="259" r:id="rId17"/>
    <p:sldId id="281" r:id="rId18"/>
    <p:sldId id="333" r:id="rId19"/>
    <p:sldId id="328" r:id="rId2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873B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68"/>
    <p:restoredTop sz="94146"/>
  </p:normalViewPr>
  <p:slideViewPr>
    <p:cSldViewPr>
      <p:cViewPr varScale="1">
        <p:scale>
          <a:sx n="68" d="100"/>
          <a:sy n="68" d="100"/>
        </p:scale>
        <p:origin x="237" y="51"/>
      </p:cViewPr>
      <p:guideLst>
        <p:guide orient="horz" pos="2880"/>
        <p:guide pos="216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F8871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F8871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F8871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F8871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3050" y="880046"/>
            <a:ext cx="3928109" cy="9410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F8871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95421" y="1405638"/>
            <a:ext cx="6466205" cy="1836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OHyFCwCf0E?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hyperlink" Target="https://www.tuinstitutoonline.com/cursos/doc_aula/03comprimir_archivos.php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hyperlink" Target="https://www.tuinstitutoonline.com/cursos/doc_aula/03comprimir_archivos.php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tbP70gJlcy0?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qXtGYkPYI-k?list=PLrngotOYBGlw6j1SzYtXLAzVKxFVbv0r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hyperlink" Target="https://www.tuinstitutoonline.com/cursos/doc_aula/03comprimir_archivos.php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hyperlink" Target="https://www.tuinstitutoonline.com/cursos/doc_aula/03comprimir_archivo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m céu, planta, nuvem, texto&#10;&#10;Descrição gerada automaticamente">
            <a:extLst>
              <a:ext uri="{FF2B5EF4-FFF2-40B4-BE49-F238E27FC236}">
                <a16:creationId xmlns:a16="http://schemas.microsoft.com/office/drawing/2014/main" id="{9AC1697F-2B10-33B2-F726-2A3A12BED3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DF52E-3488-AB0B-3DB9-E305DC961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47FB94D6-60B2-FE69-C7AC-78232E224B08}"/>
              </a:ext>
            </a:extLst>
          </p:cNvPr>
          <p:cNvSpPr txBox="1">
            <a:spLocks noGrp="1"/>
          </p:cNvSpPr>
          <p:nvPr/>
        </p:nvSpPr>
        <p:spPr>
          <a:xfrm>
            <a:off x="439549" y="800500"/>
            <a:ext cx="5029200" cy="995016"/>
          </a:xfrm>
          <a:prstGeom prst="rect">
            <a:avLst/>
          </a:prstGeom>
        </p:spPr>
        <p:txBody>
          <a:bodyPr vert="horz" wrap="square" lIns="0" tIns="338455" rIns="0" bIns="0" rtlCol="0">
            <a:spAutoFit/>
          </a:bodyPr>
          <a:lstStyle>
            <a:lvl1pPr>
              <a:defRPr sz="6000" b="1" i="0">
                <a:solidFill>
                  <a:srgbClr val="F8871C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>
              <a:lnSpc>
                <a:spcPct val="64500"/>
              </a:lnSpc>
              <a:spcBef>
                <a:spcPts val="2665"/>
              </a:spcBef>
            </a:pPr>
            <a:r>
              <a:rPr lang="pt-PT" spc="-20" dirty="0"/>
              <a:t>DIRECT FLIGHTS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99729629-1E38-5115-4F5B-D04902B68CC6}"/>
              </a:ext>
            </a:extLst>
          </p:cNvPr>
          <p:cNvSpPr txBox="1"/>
          <p:nvPr/>
        </p:nvSpPr>
        <p:spPr>
          <a:xfrm>
            <a:off x="515749" y="2403233"/>
            <a:ext cx="2913251" cy="1384161"/>
          </a:xfrm>
          <a:prstGeom prst="rect">
            <a:avLst/>
          </a:prstGeom>
          <a:noFill/>
        </p:spPr>
        <p:txBody>
          <a:bodyPr vert="horz" wrap="square" lIns="0" tIns="23495" rIns="0" bIns="0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pt-PT" sz="1400" b="1" i="0" u="sng" strike="noStrike" dirty="0" err="1">
                <a:solidFill>
                  <a:srgbClr val="F2873B"/>
                </a:solidFill>
                <a:effectLst/>
              </a:rPr>
              <a:t>Direct</a:t>
            </a:r>
            <a:r>
              <a:rPr lang="pt-PT" sz="1400" b="1" i="0" u="sng" strike="noStrike" dirty="0">
                <a:solidFill>
                  <a:srgbClr val="F2873B"/>
                </a:solidFill>
                <a:effectLst/>
              </a:rPr>
              <a:t> </a:t>
            </a:r>
            <a:r>
              <a:rPr lang="pt-PT" sz="1400" b="1" i="0" u="sng" strike="noStrike" dirty="0" err="1">
                <a:solidFill>
                  <a:srgbClr val="F2873B"/>
                </a:solidFill>
                <a:effectLst/>
              </a:rPr>
              <a:t>Flights</a:t>
            </a:r>
            <a:r>
              <a:rPr lang="pt-PT" sz="1400" b="1" i="0" u="sng" strike="noStrike" dirty="0">
                <a:solidFill>
                  <a:srgbClr val="F2873B"/>
                </a:solidFill>
                <a:effectLst/>
              </a:rPr>
              <a:t> </a:t>
            </a:r>
            <a:r>
              <a:rPr lang="pt-PT" sz="1400" b="1" i="0" u="sng" strike="noStrike" dirty="0" err="1">
                <a:solidFill>
                  <a:srgbClr val="F2873B"/>
                </a:solidFill>
                <a:effectLst/>
              </a:rPr>
              <a:t>Available</a:t>
            </a:r>
            <a:endParaRPr lang="pt-PT" sz="1400" b="1" i="0" u="sng" strike="noStrike" dirty="0">
              <a:solidFill>
                <a:srgbClr val="F2873B"/>
              </a:solidFill>
              <a:effectLst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400" i="0" strike="noStrike" dirty="0" err="1">
                <a:solidFill>
                  <a:srgbClr val="000000"/>
                </a:solidFill>
                <a:effectLst/>
              </a:rPr>
              <a:t>Ryanair</a:t>
            </a:r>
            <a:endParaRPr lang="pt-PT" sz="1400" i="0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400" i="0" strike="noStrike" dirty="0">
                <a:solidFill>
                  <a:srgbClr val="000000"/>
                </a:solidFill>
                <a:effectLst/>
              </a:rPr>
              <a:t>TUI </a:t>
            </a:r>
            <a:r>
              <a:rPr lang="pt-PT" sz="1400" i="0" strike="noStrike" dirty="0" err="1">
                <a:solidFill>
                  <a:srgbClr val="000000"/>
                </a:solidFill>
                <a:effectLst/>
              </a:rPr>
              <a:t>fly</a:t>
            </a:r>
            <a:r>
              <a:rPr lang="pt-PT" sz="1400" i="0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pt-PT" sz="1400" i="0" strike="noStrike" dirty="0" err="1">
                <a:solidFill>
                  <a:srgbClr val="000000"/>
                </a:solidFill>
                <a:effectLst/>
              </a:rPr>
              <a:t>Belgium</a:t>
            </a:r>
            <a:endParaRPr lang="pt-PT" sz="1400" i="0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400" i="0" strike="noStrike" dirty="0" err="1">
                <a:solidFill>
                  <a:srgbClr val="000000"/>
                </a:solidFill>
                <a:effectLst/>
              </a:rPr>
              <a:t>Brussels</a:t>
            </a:r>
            <a:r>
              <a:rPr lang="pt-PT" sz="1400" i="0" strike="noStrike" dirty="0">
                <a:solidFill>
                  <a:srgbClr val="000000"/>
                </a:solidFill>
                <a:effectLst/>
              </a:rPr>
              <a:t> Airlines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39A6DF94-163A-F8F6-2898-F24A3263A7C5}"/>
              </a:ext>
            </a:extLst>
          </p:cNvPr>
          <p:cNvSpPr txBox="1">
            <a:spLocks noGrp="1"/>
          </p:cNvSpPr>
          <p:nvPr/>
        </p:nvSpPr>
        <p:spPr>
          <a:xfrm>
            <a:off x="439549" y="1813067"/>
            <a:ext cx="2662881" cy="646587"/>
          </a:xfrm>
          <a:prstGeom prst="rect">
            <a:avLst/>
          </a:prstGeom>
        </p:spPr>
        <p:txBody>
          <a:bodyPr vert="horz" wrap="square" lIns="0" tIns="338455" rIns="0" bIns="0" rtlCol="0">
            <a:spAutoFit/>
          </a:bodyPr>
          <a:lstStyle>
            <a:lvl1pPr>
              <a:defRPr sz="6000" b="1" i="0">
                <a:solidFill>
                  <a:srgbClr val="F8871C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>
              <a:lnSpc>
                <a:spcPct val="64500"/>
              </a:lnSpc>
              <a:spcBef>
                <a:spcPts val="2665"/>
              </a:spcBef>
            </a:pPr>
            <a:r>
              <a:rPr lang="pt-PT" sz="2800" b="0" spc="-20" dirty="0" err="1"/>
              <a:t>Belgium</a:t>
            </a:r>
            <a:r>
              <a:rPr lang="pt-PT" sz="2800" b="0" spc="-20" dirty="0"/>
              <a:t> - Madeira</a:t>
            </a:r>
          </a:p>
        </p:txBody>
      </p:sp>
      <p:pic>
        <p:nvPicPr>
          <p:cNvPr id="3" name="Imagem 2" descr="Uma imagem com mapa, atlas, texto&#10;&#10;Descrição gerada automaticamente">
            <a:extLst>
              <a:ext uri="{FF2B5EF4-FFF2-40B4-BE49-F238E27FC236}">
                <a16:creationId xmlns:a16="http://schemas.microsoft.com/office/drawing/2014/main" id="{42A29C95-EA75-3977-3F1D-63A185EE35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50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AD7EA-AF9F-72D2-7841-A4C1A58B6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m nuvem, céu, montanha, natureza&#10;&#10;Descrição gerada automaticamente">
            <a:extLst>
              <a:ext uri="{FF2B5EF4-FFF2-40B4-BE49-F238E27FC236}">
                <a16:creationId xmlns:a16="http://schemas.microsoft.com/office/drawing/2014/main" id="{F96EC78C-1367-7A16-0444-F2D1D4FFC4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02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ultimédia Online 11" descr="Azores, Safe By Nature. #VisitAzores #Azores #Açores #SeguroPorNatureza #SafeByNature">
            <a:hlinkClick r:id="" action="ppaction://media"/>
            <a:extLst>
              <a:ext uri="{FF2B5EF4-FFF2-40B4-BE49-F238E27FC236}">
                <a16:creationId xmlns:a16="http://schemas.microsoft.com/office/drawing/2014/main" id="{24303409-1797-5507-0C72-D6EFE1A5C6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5749" y="2286000"/>
            <a:ext cx="5410199" cy="3082190"/>
          </a:xfrm>
          <a:prstGeom prst="rect">
            <a:avLst/>
          </a:prstGeom>
          <a:solidFill>
            <a:srgbClr val="FFFFFF">
              <a:alpha val="97254"/>
            </a:srgbClr>
          </a:solidFill>
        </p:spPr>
        <p:txBody>
          <a:bodyPr vert="horz" wrap="square" lIns="0" tIns="23495" rIns="0" bIns="0" rtlCol="0">
            <a:spAutoFit/>
          </a:bodyPr>
          <a:lstStyle/>
          <a:p>
            <a:pPr marL="593725" marR="346710" indent="-285750" algn="just">
              <a:lnSpc>
                <a:spcPct val="200000"/>
              </a:lnSpc>
              <a:spcBef>
                <a:spcPts val="185"/>
              </a:spcBef>
              <a:buFont typeface="Arial" panose="020B0604020202020204" pitchFamily="34" charset="0"/>
              <a:buChar char="•"/>
            </a:pPr>
            <a:r>
              <a:rPr lang="pt-PT" sz="14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Climate</a:t>
            </a:r>
            <a:r>
              <a:rPr lang="pt-PT" sz="1400" b="1" i="0" u="none" strike="noStrike" dirty="0">
                <a:solidFill>
                  <a:srgbClr val="000000"/>
                </a:solidFill>
                <a:effectLst/>
                <a:latin typeface="+mn-lt"/>
              </a:rPr>
              <a:t>: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Oceanic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mild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all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year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round,</a:t>
            </a:r>
          </a:p>
          <a:p>
            <a:pPr marL="593725" marR="346710" indent="-285750" algn="just">
              <a:lnSpc>
                <a:spcPct val="200000"/>
              </a:lnSpc>
              <a:spcBef>
                <a:spcPts val="185"/>
              </a:spcBef>
              <a:buFont typeface="Arial" panose="020B0604020202020204" pitchFamily="34" charset="0"/>
              <a:buChar char="•"/>
            </a:pPr>
            <a:r>
              <a:rPr lang="pt-PT" sz="1400" b="1" i="0" u="none" strike="noStrike" dirty="0">
                <a:solidFill>
                  <a:srgbClr val="000000"/>
                </a:solidFill>
                <a:effectLst/>
                <a:latin typeface="+mn-lt"/>
              </a:rPr>
              <a:t>9 </a:t>
            </a:r>
            <a:r>
              <a:rPr lang="pt-PT" sz="14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islands</a:t>
            </a:r>
            <a:r>
              <a:rPr lang="pt-PT" sz="1400" b="1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(São Miguel, Terceira, Pico, Faial, São Jorge, Santa Maria, Graciosa, Flores, Corvo),</a:t>
            </a:r>
          </a:p>
          <a:p>
            <a:pPr marL="593725" marR="346710" indent="-285750" algn="just">
              <a:lnSpc>
                <a:spcPct val="200000"/>
              </a:lnSpc>
              <a:spcBef>
                <a:spcPts val="185"/>
              </a:spcBef>
              <a:buFont typeface="Arial" panose="020B0604020202020204" pitchFamily="34" charset="0"/>
              <a:buChar char="•"/>
            </a:pPr>
            <a:r>
              <a:rPr lang="pt-PT" sz="14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Gastronomy</a:t>
            </a:r>
            <a:r>
              <a:rPr lang="pt-PT" sz="1400" b="1" i="0" u="none" strike="noStrike" dirty="0">
                <a:solidFill>
                  <a:srgbClr val="000000"/>
                </a:solidFill>
                <a:effectLst/>
                <a:latin typeface="+mn-lt"/>
              </a:rPr>
              <a:t>: 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Cozido das Furnas,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cheeses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fresh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fish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, vinho de cheiro,</a:t>
            </a:r>
          </a:p>
          <a:p>
            <a:pPr marL="593725" marR="346710" indent="-285750" algn="just">
              <a:lnSpc>
                <a:spcPct val="200000"/>
              </a:lnSpc>
              <a:spcBef>
                <a:spcPts val="185"/>
              </a:spcBef>
              <a:buFont typeface="Arial" panose="020B0604020202020204" pitchFamily="34" charset="0"/>
              <a:buChar char="•"/>
            </a:pPr>
            <a:r>
              <a:rPr lang="pt-PT" sz="14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Curiosities</a:t>
            </a:r>
            <a:r>
              <a:rPr lang="pt-PT" sz="1400" b="1" i="0" u="none" strike="noStrike" dirty="0">
                <a:solidFill>
                  <a:srgbClr val="000000"/>
                </a:solidFill>
                <a:effectLst/>
                <a:latin typeface="+mn-lt"/>
              </a:rPr>
              <a:t>: 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Pico </a:t>
            </a:r>
            <a:r>
              <a:rPr lang="pt-PT" sz="1400" dirty="0" err="1">
                <a:solidFill>
                  <a:srgbClr val="000000"/>
                </a:solidFill>
                <a:latin typeface="+mn-lt"/>
              </a:rPr>
              <a:t>M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ountain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(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the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highest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point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in Portugal).</a:t>
            </a:r>
          </a:p>
          <a:p>
            <a:pPr marL="593725" marR="346710" indent="-285750" algn="just">
              <a:lnSpc>
                <a:spcPct val="200000"/>
              </a:lnSpc>
              <a:spcBef>
                <a:spcPts val="185"/>
              </a:spcBef>
              <a:buFont typeface="Arial" panose="020B0604020202020204" pitchFamily="34" charset="0"/>
              <a:buChar char="•"/>
            </a:pPr>
            <a:r>
              <a:rPr lang="pt-PT" sz="1400" b="1" dirty="0" err="1">
                <a:latin typeface="+mn-lt"/>
                <a:cs typeface="Calibri"/>
              </a:rPr>
              <a:t>Population</a:t>
            </a:r>
            <a:r>
              <a:rPr lang="pt-PT" sz="1400" b="1" dirty="0">
                <a:latin typeface="+mn-lt"/>
                <a:cs typeface="Calibri"/>
              </a:rPr>
              <a:t>: </a:t>
            </a:r>
            <a:r>
              <a:rPr lang="pt-PT" sz="1400" dirty="0">
                <a:latin typeface="+mn-lt"/>
                <a:cs typeface="Calibri"/>
              </a:rPr>
              <a:t>236 413 (2021)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40F4B71-3288-F9AD-24FA-AD4240D653F6}"/>
              </a:ext>
            </a:extLst>
          </p:cNvPr>
          <p:cNvSpPr/>
          <p:nvPr/>
        </p:nvSpPr>
        <p:spPr>
          <a:xfrm>
            <a:off x="6116053" y="3390899"/>
            <a:ext cx="6096000" cy="76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4F59692E-8B87-E866-A607-8EA04B27A3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5749" y="1261889"/>
            <a:ext cx="4981102" cy="995016"/>
          </a:xfrm>
          <a:prstGeom prst="rect">
            <a:avLst/>
          </a:prstGeom>
        </p:spPr>
        <p:txBody>
          <a:bodyPr vert="horz" wrap="square" lIns="0" tIns="338455" rIns="0" bIns="0" rtlCol="0">
            <a:spAutoFit/>
          </a:bodyPr>
          <a:lstStyle/>
          <a:p>
            <a:pPr marL="12700" marR="5080">
              <a:lnSpc>
                <a:spcPct val="64500"/>
              </a:lnSpc>
              <a:spcBef>
                <a:spcPts val="2665"/>
              </a:spcBef>
            </a:pPr>
            <a:r>
              <a:rPr lang="pt-PT" spc="-10" dirty="0"/>
              <a:t>ABOUT AZORES</a:t>
            </a:r>
            <a:endParaRPr spc="-20" dirty="0"/>
          </a:p>
        </p:txBody>
      </p:sp>
      <p:pic>
        <p:nvPicPr>
          <p:cNvPr id="7" name="Imagem 6" descr="Uma imagem com paisagem, água, ar livre, natureza&#10;&#10;Descrição gerada automaticamente">
            <a:extLst>
              <a:ext uri="{FF2B5EF4-FFF2-40B4-BE49-F238E27FC236}">
                <a16:creationId xmlns:a16="http://schemas.microsoft.com/office/drawing/2014/main" id="{5E40109B-7290-61B4-F3B0-D9EC6BC045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0" y="0"/>
            <a:ext cx="5181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m captura de ecrã, avião&#10;&#10;Descrição gerada automaticamente">
            <a:extLst>
              <a:ext uri="{FF2B5EF4-FFF2-40B4-BE49-F238E27FC236}">
                <a16:creationId xmlns:a16="http://schemas.microsoft.com/office/drawing/2014/main" id="{3B0EC286-C01E-F421-1C00-DDEEA4F72E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83"/>
          <a:stretch/>
        </p:blipFill>
        <p:spPr>
          <a:xfrm>
            <a:off x="0" y="-259489"/>
            <a:ext cx="12192000" cy="742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32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09133" y="1460876"/>
            <a:ext cx="3771940" cy="2431715"/>
            <a:chOff x="0" y="0"/>
            <a:chExt cx="958810" cy="6181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8810" cy="618131"/>
            </a:xfrm>
            <a:custGeom>
              <a:avLst/>
              <a:gdLst/>
              <a:ahLst/>
              <a:cxnLst/>
              <a:rect l="l" t="t" r="r" b="b"/>
              <a:pathLst>
                <a:path w="958810" h="618131">
                  <a:moveTo>
                    <a:pt x="0" y="0"/>
                  </a:moveTo>
                  <a:lnTo>
                    <a:pt x="958810" y="0"/>
                  </a:lnTo>
                  <a:lnTo>
                    <a:pt x="958810" y="618131"/>
                  </a:lnTo>
                  <a:lnTo>
                    <a:pt x="0" y="618131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78443" y="1460876"/>
            <a:ext cx="3771940" cy="2431715"/>
            <a:chOff x="0" y="0"/>
            <a:chExt cx="958810" cy="6181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58810" cy="618131"/>
            </a:xfrm>
            <a:custGeom>
              <a:avLst/>
              <a:gdLst/>
              <a:ahLst/>
              <a:cxnLst/>
              <a:rect l="l" t="t" r="r" b="b"/>
              <a:pathLst>
                <a:path w="958810" h="618131">
                  <a:moveTo>
                    <a:pt x="0" y="0"/>
                  </a:moveTo>
                  <a:lnTo>
                    <a:pt x="958810" y="0"/>
                  </a:lnTo>
                  <a:lnTo>
                    <a:pt x="958810" y="618131"/>
                  </a:lnTo>
                  <a:lnTo>
                    <a:pt x="0" y="618131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139823" y="1460876"/>
            <a:ext cx="3771940" cy="2431715"/>
            <a:chOff x="0" y="0"/>
            <a:chExt cx="958810" cy="6181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8810" cy="618131"/>
            </a:xfrm>
            <a:custGeom>
              <a:avLst/>
              <a:gdLst/>
              <a:ahLst/>
              <a:cxnLst/>
              <a:rect l="l" t="t" r="r" b="b"/>
              <a:pathLst>
                <a:path w="958810" h="618131">
                  <a:moveTo>
                    <a:pt x="0" y="0"/>
                  </a:moveTo>
                  <a:lnTo>
                    <a:pt x="958810" y="0"/>
                  </a:lnTo>
                  <a:lnTo>
                    <a:pt x="958810" y="618131"/>
                  </a:lnTo>
                  <a:lnTo>
                    <a:pt x="0" y="618131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78443" y="4046204"/>
            <a:ext cx="3771940" cy="2539749"/>
            <a:chOff x="0" y="0"/>
            <a:chExt cx="958810" cy="6455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8810" cy="645592"/>
            </a:xfrm>
            <a:custGeom>
              <a:avLst/>
              <a:gdLst/>
              <a:ahLst/>
              <a:cxnLst/>
              <a:rect l="l" t="t" r="r" b="b"/>
              <a:pathLst>
                <a:path w="958810" h="645592">
                  <a:moveTo>
                    <a:pt x="0" y="0"/>
                  </a:moveTo>
                  <a:lnTo>
                    <a:pt x="958810" y="0"/>
                  </a:lnTo>
                  <a:lnTo>
                    <a:pt x="958810" y="645592"/>
                  </a:lnTo>
                  <a:lnTo>
                    <a:pt x="0" y="645592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209133" y="4052554"/>
            <a:ext cx="3771940" cy="2533399"/>
            <a:chOff x="0" y="0"/>
            <a:chExt cx="958810" cy="6439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58810" cy="643978"/>
            </a:xfrm>
            <a:custGeom>
              <a:avLst/>
              <a:gdLst/>
              <a:ahLst/>
              <a:cxnLst/>
              <a:rect l="l" t="t" r="r" b="b"/>
              <a:pathLst>
                <a:path w="958810" h="643978">
                  <a:moveTo>
                    <a:pt x="0" y="0"/>
                  </a:moveTo>
                  <a:lnTo>
                    <a:pt x="958810" y="0"/>
                  </a:lnTo>
                  <a:lnTo>
                    <a:pt x="958810" y="643978"/>
                  </a:lnTo>
                  <a:lnTo>
                    <a:pt x="0" y="643978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165223" y="4052554"/>
            <a:ext cx="3771940" cy="2533399"/>
            <a:chOff x="0" y="0"/>
            <a:chExt cx="958810" cy="6439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8810" cy="643978"/>
            </a:xfrm>
            <a:custGeom>
              <a:avLst/>
              <a:gdLst/>
              <a:ahLst/>
              <a:cxnLst/>
              <a:rect l="l" t="t" r="r" b="b"/>
              <a:pathLst>
                <a:path w="958810" h="643978">
                  <a:moveTo>
                    <a:pt x="0" y="0"/>
                  </a:moveTo>
                  <a:lnTo>
                    <a:pt x="958810" y="0"/>
                  </a:lnTo>
                  <a:lnTo>
                    <a:pt x="958810" y="643978"/>
                  </a:lnTo>
                  <a:lnTo>
                    <a:pt x="0" y="643978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0" name="Retângulo Arredondado 19">
            <a:extLst>
              <a:ext uri="{FF2B5EF4-FFF2-40B4-BE49-F238E27FC236}">
                <a16:creationId xmlns:a16="http://schemas.microsoft.com/office/drawing/2014/main" id="{B2ED18D2-C692-18BC-5605-BBCE28D64C54}"/>
              </a:ext>
            </a:extLst>
          </p:cNvPr>
          <p:cNvSpPr/>
          <p:nvPr/>
        </p:nvSpPr>
        <p:spPr>
          <a:xfrm>
            <a:off x="254000" y="1391533"/>
            <a:ext cx="932801" cy="3417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14"/>
          <p:cNvSpPr txBox="1"/>
          <p:nvPr/>
        </p:nvSpPr>
        <p:spPr>
          <a:xfrm>
            <a:off x="227643" y="1346576"/>
            <a:ext cx="981085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TRAILS</a:t>
            </a:r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F5AEAE35-F2E1-C31A-ADAD-A59F446272B9}"/>
              </a:ext>
            </a:extLst>
          </p:cNvPr>
          <p:cNvSpPr/>
          <p:nvPr/>
        </p:nvSpPr>
        <p:spPr>
          <a:xfrm>
            <a:off x="4181512" y="1398417"/>
            <a:ext cx="981085" cy="3417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15"/>
          <p:cNvSpPr txBox="1"/>
          <p:nvPr/>
        </p:nvSpPr>
        <p:spPr>
          <a:xfrm>
            <a:off x="4209133" y="1338020"/>
            <a:ext cx="938857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DIVING</a:t>
            </a:r>
          </a:p>
        </p:txBody>
      </p:sp>
      <p:sp>
        <p:nvSpPr>
          <p:cNvPr id="22" name="Retângulo Arredondado 21">
            <a:extLst>
              <a:ext uri="{FF2B5EF4-FFF2-40B4-BE49-F238E27FC236}">
                <a16:creationId xmlns:a16="http://schemas.microsoft.com/office/drawing/2014/main" id="{A4B9B117-B402-AE89-00CF-3CFDD529FF27}"/>
              </a:ext>
            </a:extLst>
          </p:cNvPr>
          <p:cNvSpPr/>
          <p:nvPr/>
        </p:nvSpPr>
        <p:spPr>
          <a:xfrm>
            <a:off x="8106165" y="1398416"/>
            <a:ext cx="1698235" cy="3417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TextBox 16"/>
          <p:cNvSpPr txBox="1"/>
          <p:nvPr/>
        </p:nvSpPr>
        <p:spPr>
          <a:xfrm>
            <a:off x="8120773" y="1346576"/>
            <a:ext cx="1616934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CANYONING</a:t>
            </a:r>
          </a:p>
        </p:txBody>
      </p:sp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6D4E2AAC-079E-39BD-1E6A-B048BD4237A1}"/>
              </a:ext>
            </a:extLst>
          </p:cNvPr>
          <p:cNvSpPr/>
          <p:nvPr/>
        </p:nvSpPr>
        <p:spPr>
          <a:xfrm>
            <a:off x="227643" y="3980125"/>
            <a:ext cx="981085" cy="3417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TextBox 17"/>
          <p:cNvSpPr txBox="1"/>
          <p:nvPr/>
        </p:nvSpPr>
        <p:spPr>
          <a:xfrm>
            <a:off x="278443" y="4039853"/>
            <a:ext cx="930285" cy="29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BIKING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58FEC9A4-2C52-77FE-786F-6D7B3F70B708}"/>
              </a:ext>
            </a:extLst>
          </p:cNvPr>
          <p:cNvSpPr/>
          <p:nvPr/>
        </p:nvSpPr>
        <p:spPr>
          <a:xfrm>
            <a:off x="4181511" y="3980125"/>
            <a:ext cx="2524822" cy="3417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TextBox 18"/>
          <p:cNvSpPr txBox="1"/>
          <p:nvPr/>
        </p:nvSpPr>
        <p:spPr>
          <a:xfrm>
            <a:off x="4197662" y="3938254"/>
            <a:ext cx="2508671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PICO ISLAND CLIMB</a:t>
            </a:r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A5B5EB51-174A-80E2-2772-33B609C9799C}"/>
              </a:ext>
            </a:extLst>
          </p:cNvPr>
          <p:cNvSpPr/>
          <p:nvPr/>
        </p:nvSpPr>
        <p:spPr>
          <a:xfrm>
            <a:off x="8120773" y="3973867"/>
            <a:ext cx="1616934" cy="3417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TextBox 19"/>
          <p:cNvSpPr txBox="1"/>
          <p:nvPr/>
        </p:nvSpPr>
        <p:spPr>
          <a:xfrm>
            <a:off x="8139823" y="3926612"/>
            <a:ext cx="1597884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FOOD TOUR</a:t>
            </a: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536E3A11-07A8-F78B-8BE9-EAB47082A6FD}"/>
              </a:ext>
            </a:extLst>
          </p:cNvPr>
          <p:cNvSpPr txBox="1">
            <a:spLocks noGrp="1"/>
          </p:cNvSpPr>
          <p:nvPr/>
        </p:nvSpPr>
        <p:spPr>
          <a:xfrm>
            <a:off x="304800" y="202461"/>
            <a:ext cx="2133600" cy="864339"/>
          </a:xfrm>
          <a:prstGeom prst="rect">
            <a:avLst/>
          </a:prstGeom>
        </p:spPr>
        <p:txBody>
          <a:bodyPr vert="horz" wrap="square" lIns="0" tIns="338455" rIns="0" bIns="0" rtlCol="0">
            <a:spAutoFit/>
          </a:bodyPr>
          <a:lstStyle>
            <a:lvl1pPr>
              <a:defRPr sz="6000" b="1" i="0">
                <a:solidFill>
                  <a:srgbClr val="F8871C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>
              <a:lnSpc>
                <a:spcPct val="64500"/>
              </a:lnSpc>
              <a:spcBef>
                <a:spcPts val="2665"/>
              </a:spcBef>
            </a:pPr>
            <a:r>
              <a:rPr lang="pt-PT" sz="4800" spc="-20" dirty="0"/>
              <a:t>AZORES</a:t>
            </a:r>
            <a:endParaRPr sz="4800" spc="-20" dirty="0"/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5BF634E9-22DE-AF9E-341A-9CF09E48C9D1}"/>
              </a:ext>
            </a:extLst>
          </p:cNvPr>
          <p:cNvSpPr txBox="1">
            <a:spLocks noGrp="1"/>
          </p:cNvSpPr>
          <p:nvPr/>
        </p:nvSpPr>
        <p:spPr>
          <a:xfrm>
            <a:off x="2514600" y="265137"/>
            <a:ext cx="6231570" cy="738985"/>
          </a:xfrm>
          <a:prstGeom prst="rect">
            <a:avLst/>
          </a:prstGeom>
        </p:spPr>
        <p:txBody>
          <a:bodyPr vert="horz" wrap="square" lIns="0" tIns="338455" rIns="0" bIns="0" rtlCol="0">
            <a:spAutoFit/>
          </a:bodyPr>
          <a:lstStyle>
            <a:lvl1pPr>
              <a:defRPr sz="6000" b="1" i="0">
                <a:solidFill>
                  <a:srgbClr val="F8871C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>
              <a:lnSpc>
                <a:spcPct val="64500"/>
              </a:lnSpc>
              <a:spcBef>
                <a:spcPts val="2665"/>
              </a:spcBef>
            </a:pPr>
            <a:r>
              <a:rPr lang="pt-PT" sz="3500" b="0" spc="-20" dirty="0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For </a:t>
            </a:r>
            <a:r>
              <a:rPr lang="pt-PT" sz="3500" b="0" spc="-20" dirty="0" err="1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Leisure</a:t>
            </a:r>
            <a:r>
              <a:rPr lang="pt-PT" sz="3500" b="0" spc="-20" dirty="0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 (</a:t>
            </a:r>
            <a:r>
              <a:rPr lang="pt-PT" sz="3500" b="0" spc="-20" dirty="0" err="1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families</a:t>
            </a:r>
            <a:r>
              <a:rPr lang="pt-PT" sz="3500" b="0" spc="-20" dirty="0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 </a:t>
            </a:r>
            <a:r>
              <a:rPr lang="pt-PT" sz="3500" b="0" spc="-20" dirty="0" err="1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and</a:t>
            </a:r>
            <a:r>
              <a:rPr lang="pt-PT" sz="3500" b="0" spc="-20" dirty="0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 </a:t>
            </a:r>
            <a:r>
              <a:rPr lang="pt-PT" sz="3500" b="0" spc="-20" dirty="0" err="1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groups</a:t>
            </a:r>
            <a:r>
              <a:rPr lang="pt-PT" sz="3500" b="0" spc="-20" dirty="0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)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B6D0EA6-AD0B-B89F-5C05-CB334C25B8D4}"/>
              </a:ext>
            </a:extLst>
          </p:cNvPr>
          <p:cNvSpPr txBox="1"/>
          <p:nvPr/>
        </p:nvSpPr>
        <p:spPr>
          <a:xfrm rot="16200000">
            <a:off x="10903017" y="5319200"/>
            <a:ext cx="22394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700" dirty="0" err="1"/>
              <a:t>Image_CopyRight</a:t>
            </a:r>
            <a:r>
              <a:rPr lang="pt-PT" sz="700" dirty="0"/>
              <a:t>: </a:t>
            </a:r>
            <a:r>
              <a:rPr lang="pt-PT" sz="700" dirty="0" err="1"/>
              <a:t>Visit_Azores</a:t>
            </a:r>
            <a:r>
              <a:rPr lang="pt-PT" sz="700" dirty="0"/>
              <a:t>, </a:t>
            </a:r>
            <a:r>
              <a:rPr lang="pt-PT" sz="700" dirty="0" err="1"/>
              <a:t>Hungry</a:t>
            </a:r>
            <a:r>
              <a:rPr lang="pt-PT" sz="700" dirty="0"/>
              <a:t> </a:t>
            </a:r>
            <a:r>
              <a:rPr lang="pt-PT" sz="700" dirty="0" err="1"/>
              <a:t>Whales</a:t>
            </a:r>
            <a:r>
              <a:rPr lang="pt-PT" sz="700" dirty="0"/>
              <a:t> </a:t>
            </a:r>
          </a:p>
        </p:txBody>
      </p:sp>
      <p:pic>
        <p:nvPicPr>
          <p:cNvPr id="29" name="Imagem 28" descr="Uma imagem com preto, escuridão&#10;&#10;Descrição gerada automaticamente">
            <a:extLst>
              <a:ext uri="{FF2B5EF4-FFF2-40B4-BE49-F238E27FC236}">
                <a16:creationId xmlns:a16="http://schemas.microsoft.com/office/drawing/2014/main" id="{BFF3B343-7DD6-4F24-896A-BD2C11BC215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6359102">
            <a:off x="11965164" y="6481375"/>
            <a:ext cx="115121" cy="11512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09133" y="1459323"/>
            <a:ext cx="3771940" cy="2433268"/>
            <a:chOff x="0" y="0"/>
            <a:chExt cx="958810" cy="618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8810" cy="618525"/>
            </a:xfrm>
            <a:custGeom>
              <a:avLst/>
              <a:gdLst/>
              <a:ahLst/>
              <a:cxnLst/>
              <a:rect l="l" t="t" r="r" b="b"/>
              <a:pathLst>
                <a:path w="958810" h="618525">
                  <a:moveTo>
                    <a:pt x="0" y="0"/>
                  </a:moveTo>
                  <a:lnTo>
                    <a:pt x="958810" y="0"/>
                  </a:lnTo>
                  <a:lnTo>
                    <a:pt x="958810" y="618525"/>
                  </a:lnTo>
                  <a:lnTo>
                    <a:pt x="0" y="618525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78443" y="1460876"/>
            <a:ext cx="3765590" cy="2431715"/>
            <a:chOff x="0" y="0"/>
            <a:chExt cx="957196" cy="6181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57196" cy="618131"/>
            </a:xfrm>
            <a:custGeom>
              <a:avLst/>
              <a:gdLst/>
              <a:ahLst/>
              <a:cxnLst/>
              <a:rect l="l" t="t" r="r" b="b"/>
              <a:pathLst>
                <a:path w="957196" h="618131">
                  <a:moveTo>
                    <a:pt x="0" y="0"/>
                  </a:moveTo>
                  <a:lnTo>
                    <a:pt x="957196" y="0"/>
                  </a:lnTo>
                  <a:lnTo>
                    <a:pt x="957196" y="618131"/>
                  </a:lnTo>
                  <a:lnTo>
                    <a:pt x="0" y="618131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139823" y="1460876"/>
            <a:ext cx="3771940" cy="2431715"/>
            <a:chOff x="0" y="0"/>
            <a:chExt cx="958810" cy="6181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8810" cy="618131"/>
            </a:xfrm>
            <a:custGeom>
              <a:avLst/>
              <a:gdLst/>
              <a:ahLst/>
              <a:cxnLst/>
              <a:rect l="l" t="t" r="r" b="b"/>
              <a:pathLst>
                <a:path w="958810" h="618131">
                  <a:moveTo>
                    <a:pt x="0" y="0"/>
                  </a:moveTo>
                  <a:lnTo>
                    <a:pt x="958810" y="0"/>
                  </a:lnTo>
                  <a:lnTo>
                    <a:pt x="958810" y="618131"/>
                  </a:lnTo>
                  <a:lnTo>
                    <a:pt x="0" y="618131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78443" y="4052554"/>
            <a:ext cx="3765590" cy="2533399"/>
            <a:chOff x="0" y="0"/>
            <a:chExt cx="957196" cy="6439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7196" cy="643978"/>
            </a:xfrm>
            <a:custGeom>
              <a:avLst/>
              <a:gdLst/>
              <a:ahLst/>
              <a:cxnLst/>
              <a:rect l="l" t="t" r="r" b="b"/>
              <a:pathLst>
                <a:path w="957196" h="643978">
                  <a:moveTo>
                    <a:pt x="0" y="0"/>
                  </a:moveTo>
                  <a:lnTo>
                    <a:pt x="957196" y="0"/>
                  </a:lnTo>
                  <a:lnTo>
                    <a:pt x="957196" y="643978"/>
                  </a:lnTo>
                  <a:lnTo>
                    <a:pt x="0" y="643978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209133" y="4052554"/>
            <a:ext cx="3771940" cy="2533399"/>
            <a:chOff x="0" y="0"/>
            <a:chExt cx="958810" cy="6439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58810" cy="643978"/>
            </a:xfrm>
            <a:custGeom>
              <a:avLst/>
              <a:gdLst/>
              <a:ahLst/>
              <a:cxnLst/>
              <a:rect l="l" t="t" r="r" b="b"/>
              <a:pathLst>
                <a:path w="958810" h="643978">
                  <a:moveTo>
                    <a:pt x="0" y="0"/>
                  </a:moveTo>
                  <a:lnTo>
                    <a:pt x="958810" y="0"/>
                  </a:lnTo>
                  <a:lnTo>
                    <a:pt x="958810" y="643978"/>
                  </a:lnTo>
                  <a:lnTo>
                    <a:pt x="0" y="643978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146173" y="4033504"/>
            <a:ext cx="3765590" cy="2552449"/>
            <a:chOff x="0" y="0"/>
            <a:chExt cx="957196" cy="6488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7196" cy="648821"/>
            </a:xfrm>
            <a:custGeom>
              <a:avLst/>
              <a:gdLst/>
              <a:ahLst/>
              <a:cxnLst/>
              <a:rect l="l" t="t" r="r" b="b"/>
              <a:pathLst>
                <a:path w="957196" h="648821">
                  <a:moveTo>
                    <a:pt x="0" y="0"/>
                  </a:moveTo>
                  <a:lnTo>
                    <a:pt x="957196" y="0"/>
                  </a:lnTo>
                  <a:lnTo>
                    <a:pt x="957196" y="648821"/>
                  </a:lnTo>
                  <a:lnTo>
                    <a:pt x="0" y="648821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0" name="Retângulo Arredondado 19">
            <a:extLst>
              <a:ext uri="{FF2B5EF4-FFF2-40B4-BE49-F238E27FC236}">
                <a16:creationId xmlns:a16="http://schemas.microsoft.com/office/drawing/2014/main" id="{DCEB5B3E-19BD-58EE-9B51-D7B85D322C23}"/>
              </a:ext>
            </a:extLst>
          </p:cNvPr>
          <p:cNvSpPr/>
          <p:nvPr/>
        </p:nvSpPr>
        <p:spPr>
          <a:xfrm>
            <a:off x="227643" y="1391533"/>
            <a:ext cx="2566357" cy="3417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14"/>
          <p:cNvSpPr txBox="1"/>
          <p:nvPr/>
        </p:nvSpPr>
        <p:spPr>
          <a:xfrm>
            <a:off x="227643" y="1346576"/>
            <a:ext cx="2491883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PINEAPPLE TASTING</a:t>
            </a:r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C3B8375E-AD7A-89C1-6707-142D17F7FE62}"/>
              </a:ext>
            </a:extLst>
          </p:cNvPr>
          <p:cNvSpPr/>
          <p:nvPr/>
        </p:nvSpPr>
        <p:spPr>
          <a:xfrm>
            <a:off x="4175986" y="1391533"/>
            <a:ext cx="3210222" cy="3417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15"/>
          <p:cNvSpPr txBox="1"/>
          <p:nvPr/>
        </p:nvSpPr>
        <p:spPr>
          <a:xfrm>
            <a:off x="4209133" y="1338020"/>
            <a:ext cx="3177076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VISIT VULCANO CALDERA </a:t>
            </a:r>
          </a:p>
        </p:txBody>
      </p:sp>
      <p:sp>
        <p:nvSpPr>
          <p:cNvPr id="22" name="Retângulo Arredondado 21">
            <a:extLst>
              <a:ext uri="{FF2B5EF4-FFF2-40B4-BE49-F238E27FC236}">
                <a16:creationId xmlns:a16="http://schemas.microsoft.com/office/drawing/2014/main" id="{BDDC1D44-C7C7-7737-EBD3-CE5DD92175A4}"/>
              </a:ext>
            </a:extLst>
          </p:cNvPr>
          <p:cNvSpPr/>
          <p:nvPr/>
        </p:nvSpPr>
        <p:spPr>
          <a:xfrm>
            <a:off x="8114423" y="1374297"/>
            <a:ext cx="2833170" cy="3417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TextBox 19"/>
          <p:cNvSpPr txBox="1"/>
          <p:nvPr/>
        </p:nvSpPr>
        <p:spPr>
          <a:xfrm>
            <a:off x="8139823" y="1338020"/>
            <a:ext cx="2807770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VISIT VULCANIC CAVE </a:t>
            </a:r>
          </a:p>
        </p:txBody>
      </p:sp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0DCCF57D-99A1-F665-7F3D-3AA5501BA38A}"/>
              </a:ext>
            </a:extLst>
          </p:cNvPr>
          <p:cNvSpPr/>
          <p:nvPr/>
        </p:nvSpPr>
        <p:spPr>
          <a:xfrm>
            <a:off x="241050" y="4011413"/>
            <a:ext cx="2646965" cy="58598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TextBox 16"/>
          <p:cNvSpPr txBox="1"/>
          <p:nvPr/>
        </p:nvSpPr>
        <p:spPr>
          <a:xfrm>
            <a:off x="278443" y="4039854"/>
            <a:ext cx="2646965" cy="57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DOLPHIN AND WHALES WATCHING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A64963B7-A713-5B08-732E-CDAFDC3DBC3F}"/>
              </a:ext>
            </a:extLst>
          </p:cNvPr>
          <p:cNvSpPr/>
          <p:nvPr/>
        </p:nvSpPr>
        <p:spPr>
          <a:xfrm>
            <a:off x="4159852" y="3967757"/>
            <a:ext cx="1808149" cy="3417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TextBox 17"/>
          <p:cNvSpPr txBox="1"/>
          <p:nvPr/>
        </p:nvSpPr>
        <p:spPr>
          <a:xfrm>
            <a:off x="4183733" y="3926612"/>
            <a:ext cx="1758867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RELAX BATHS</a:t>
            </a:r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CD449238-05F6-6200-3352-69E108059FB4}"/>
              </a:ext>
            </a:extLst>
          </p:cNvPr>
          <p:cNvSpPr/>
          <p:nvPr/>
        </p:nvSpPr>
        <p:spPr>
          <a:xfrm>
            <a:off x="8114423" y="3980125"/>
            <a:ext cx="1689977" cy="3417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TextBox 18"/>
          <p:cNvSpPr txBox="1"/>
          <p:nvPr/>
        </p:nvSpPr>
        <p:spPr>
          <a:xfrm>
            <a:off x="8114423" y="3926612"/>
            <a:ext cx="1623284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MEDITATION</a:t>
            </a: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252AA98F-5528-E700-A568-07022E6BD714}"/>
              </a:ext>
            </a:extLst>
          </p:cNvPr>
          <p:cNvSpPr txBox="1">
            <a:spLocks noGrp="1"/>
          </p:cNvSpPr>
          <p:nvPr/>
        </p:nvSpPr>
        <p:spPr>
          <a:xfrm>
            <a:off x="304800" y="228600"/>
            <a:ext cx="2057400" cy="864339"/>
          </a:xfrm>
          <a:prstGeom prst="rect">
            <a:avLst/>
          </a:prstGeom>
        </p:spPr>
        <p:txBody>
          <a:bodyPr vert="horz" wrap="square" lIns="0" tIns="338455" rIns="0" bIns="0" rtlCol="0">
            <a:spAutoFit/>
          </a:bodyPr>
          <a:lstStyle>
            <a:lvl1pPr>
              <a:defRPr sz="6000" b="1" i="0">
                <a:solidFill>
                  <a:srgbClr val="F8871C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>
              <a:lnSpc>
                <a:spcPct val="64500"/>
              </a:lnSpc>
              <a:spcBef>
                <a:spcPts val="2665"/>
              </a:spcBef>
            </a:pPr>
            <a:r>
              <a:rPr lang="pt-PT" sz="4800" spc="-20" dirty="0"/>
              <a:t>AZORES</a:t>
            </a:r>
            <a:endParaRPr sz="4800" spc="-20" dirty="0"/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41D3D37F-6EF7-62CC-B7E3-20684F999ABF}"/>
              </a:ext>
            </a:extLst>
          </p:cNvPr>
          <p:cNvSpPr txBox="1">
            <a:spLocks noGrp="1"/>
          </p:cNvSpPr>
          <p:nvPr/>
        </p:nvSpPr>
        <p:spPr>
          <a:xfrm>
            <a:off x="2438400" y="291276"/>
            <a:ext cx="2743200" cy="738985"/>
          </a:xfrm>
          <a:prstGeom prst="rect">
            <a:avLst/>
          </a:prstGeom>
        </p:spPr>
        <p:txBody>
          <a:bodyPr vert="horz" wrap="square" lIns="0" tIns="338455" rIns="0" bIns="0" rtlCol="0">
            <a:spAutoFit/>
          </a:bodyPr>
          <a:lstStyle>
            <a:lvl1pPr>
              <a:defRPr sz="6000" b="1" i="0">
                <a:solidFill>
                  <a:srgbClr val="F8871C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>
              <a:lnSpc>
                <a:spcPct val="64500"/>
              </a:lnSpc>
              <a:spcBef>
                <a:spcPts val="2665"/>
              </a:spcBef>
            </a:pPr>
            <a:r>
              <a:rPr lang="pt-PT" sz="3500" b="0" spc="-20" dirty="0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For Incentives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E2325EA-81BC-9126-D89D-BD71FBE0ECF6}"/>
              </a:ext>
            </a:extLst>
          </p:cNvPr>
          <p:cNvSpPr txBox="1"/>
          <p:nvPr/>
        </p:nvSpPr>
        <p:spPr>
          <a:xfrm rot="16200000">
            <a:off x="10806867" y="5223050"/>
            <a:ext cx="243171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700" dirty="0" err="1"/>
              <a:t>Image_CopyRight</a:t>
            </a:r>
            <a:r>
              <a:rPr lang="pt-PT" sz="700" dirty="0"/>
              <a:t>: </a:t>
            </a:r>
            <a:r>
              <a:rPr lang="pt-PT" sz="700" dirty="0" err="1"/>
              <a:t>Visit_Azores</a:t>
            </a:r>
            <a:r>
              <a:rPr lang="pt-PT" sz="700" dirty="0"/>
              <a:t>, Parque Terra </a:t>
            </a:r>
            <a:r>
              <a:rPr lang="pt-PT" sz="700" dirty="0" err="1"/>
              <a:t>Nostra</a:t>
            </a:r>
            <a:endParaRPr lang="pt-PT" sz="700" dirty="0"/>
          </a:p>
        </p:txBody>
      </p:sp>
      <p:pic>
        <p:nvPicPr>
          <p:cNvPr id="29" name="Imagem 28" descr="Uma imagem com preto, escuridão&#10;&#10;Descrição gerada automaticamente">
            <a:extLst>
              <a:ext uri="{FF2B5EF4-FFF2-40B4-BE49-F238E27FC236}">
                <a16:creationId xmlns:a16="http://schemas.microsoft.com/office/drawing/2014/main" id="{05F80603-CA9E-A1A9-5955-94C302D63D3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6359102">
            <a:off x="11965164" y="6481375"/>
            <a:ext cx="115121" cy="11512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B2F7C-284C-D5EE-D954-8B6C93111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467592BE-34EA-0B52-2198-64803D2C7E41}"/>
              </a:ext>
            </a:extLst>
          </p:cNvPr>
          <p:cNvSpPr txBox="1">
            <a:spLocks noGrp="1"/>
          </p:cNvSpPr>
          <p:nvPr/>
        </p:nvSpPr>
        <p:spPr>
          <a:xfrm>
            <a:off x="313765" y="800500"/>
            <a:ext cx="5029200" cy="995016"/>
          </a:xfrm>
          <a:prstGeom prst="rect">
            <a:avLst/>
          </a:prstGeom>
        </p:spPr>
        <p:txBody>
          <a:bodyPr vert="horz" wrap="square" lIns="0" tIns="338455" rIns="0" bIns="0" rtlCol="0">
            <a:spAutoFit/>
          </a:bodyPr>
          <a:lstStyle>
            <a:lvl1pPr>
              <a:defRPr sz="6000" b="1" i="0">
                <a:solidFill>
                  <a:srgbClr val="F8871C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>
              <a:lnSpc>
                <a:spcPct val="64500"/>
              </a:lnSpc>
              <a:spcBef>
                <a:spcPts val="2665"/>
              </a:spcBef>
            </a:pPr>
            <a:r>
              <a:rPr lang="pt-PT" spc="-20" dirty="0"/>
              <a:t>DIRECT FLIGHTS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076C363-69E4-3C27-14DF-B1D8CF7960B2}"/>
              </a:ext>
            </a:extLst>
          </p:cNvPr>
          <p:cNvSpPr txBox="1"/>
          <p:nvPr/>
        </p:nvSpPr>
        <p:spPr>
          <a:xfrm>
            <a:off x="359229" y="2554717"/>
            <a:ext cx="2510480" cy="818622"/>
          </a:xfrm>
          <a:prstGeom prst="rect">
            <a:avLst/>
          </a:prstGeom>
          <a:noFill/>
        </p:spPr>
        <p:txBody>
          <a:bodyPr vert="horz" wrap="square" lIns="0" tIns="23495" rIns="0" bIns="0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pt-PT" sz="1400" b="1" i="0" u="sng" strike="noStrike" dirty="0" err="1">
                <a:solidFill>
                  <a:srgbClr val="F2873B"/>
                </a:solidFill>
                <a:effectLst/>
              </a:rPr>
              <a:t>Direct</a:t>
            </a:r>
            <a:r>
              <a:rPr lang="pt-PT" sz="1400" b="1" i="0" u="sng" strike="noStrike" dirty="0">
                <a:solidFill>
                  <a:srgbClr val="F2873B"/>
                </a:solidFill>
                <a:effectLst/>
              </a:rPr>
              <a:t> </a:t>
            </a:r>
            <a:r>
              <a:rPr lang="pt-PT" sz="1400" b="1" i="0" u="sng" strike="noStrike" dirty="0" err="1">
                <a:solidFill>
                  <a:srgbClr val="F2873B"/>
                </a:solidFill>
                <a:effectLst/>
              </a:rPr>
              <a:t>Flights</a:t>
            </a:r>
            <a:r>
              <a:rPr lang="pt-PT" sz="1400" b="1" i="0" u="sng" strike="noStrike" dirty="0">
                <a:solidFill>
                  <a:srgbClr val="F2873B"/>
                </a:solidFill>
                <a:effectLst/>
              </a:rPr>
              <a:t> </a:t>
            </a:r>
            <a:r>
              <a:rPr lang="pt-PT" sz="1400" b="1" i="0" u="sng" strike="noStrike" dirty="0" err="1">
                <a:solidFill>
                  <a:srgbClr val="F2873B"/>
                </a:solidFill>
                <a:effectLst/>
              </a:rPr>
              <a:t>Available</a:t>
            </a:r>
            <a:endParaRPr lang="pt-PT" sz="1400" b="1" i="0" u="sng" strike="noStrike" dirty="0">
              <a:solidFill>
                <a:srgbClr val="F2873B"/>
              </a:solidFill>
              <a:effectLst/>
            </a:endParaRP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1400" dirty="0" err="1">
                <a:solidFill>
                  <a:schemeClr val="tx1"/>
                </a:solidFill>
              </a:rPr>
              <a:t>Raynair</a:t>
            </a:r>
            <a:endParaRPr lang="pt-PT" sz="1400" i="0" strike="noStrike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0A6F5450-00CA-417F-3C0B-D96A937FEB12}"/>
              </a:ext>
            </a:extLst>
          </p:cNvPr>
          <p:cNvSpPr txBox="1">
            <a:spLocks noGrp="1"/>
          </p:cNvSpPr>
          <p:nvPr/>
        </p:nvSpPr>
        <p:spPr>
          <a:xfrm>
            <a:off x="304800" y="1759657"/>
            <a:ext cx="2510480" cy="646587"/>
          </a:xfrm>
          <a:prstGeom prst="rect">
            <a:avLst/>
          </a:prstGeom>
        </p:spPr>
        <p:txBody>
          <a:bodyPr vert="horz" wrap="square" lIns="0" tIns="338455" rIns="0" bIns="0" rtlCol="0">
            <a:spAutoFit/>
          </a:bodyPr>
          <a:lstStyle>
            <a:lvl1pPr>
              <a:defRPr sz="6000" b="1" i="0">
                <a:solidFill>
                  <a:srgbClr val="F8871C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>
              <a:lnSpc>
                <a:spcPct val="64500"/>
              </a:lnSpc>
              <a:spcBef>
                <a:spcPts val="2665"/>
              </a:spcBef>
            </a:pPr>
            <a:r>
              <a:rPr lang="pt-PT" sz="2800" b="0" spc="-20" dirty="0" err="1"/>
              <a:t>Belgium</a:t>
            </a:r>
            <a:r>
              <a:rPr lang="pt-PT" sz="2800" b="0" spc="-20" dirty="0"/>
              <a:t> - </a:t>
            </a:r>
            <a:r>
              <a:rPr lang="pt-PT" sz="2800" b="0" spc="-20" dirty="0" err="1"/>
              <a:t>Azores</a:t>
            </a:r>
            <a:endParaRPr lang="pt-PT" sz="2800" b="0" spc="-20" dirty="0"/>
          </a:p>
        </p:txBody>
      </p:sp>
      <p:pic>
        <p:nvPicPr>
          <p:cNvPr id="2" name="Imagem 1" descr="Uma imagem com mapa, atlas, texto&#10;&#10;Descrição gerada automaticamente">
            <a:extLst>
              <a:ext uri="{FF2B5EF4-FFF2-40B4-BE49-F238E27FC236}">
                <a16:creationId xmlns:a16="http://schemas.microsoft.com/office/drawing/2014/main" id="{797EA044-4C08-9243-CBC1-3197DE4BA0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0"/>
            <a:ext cx="678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04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ltimédia Online 3" title="Only You">
            <a:hlinkClick r:id="" action="ppaction://media"/>
            <a:extLst>
              <a:ext uri="{FF2B5EF4-FFF2-40B4-BE49-F238E27FC236}">
                <a16:creationId xmlns:a16="http://schemas.microsoft.com/office/drawing/2014/main" id="{B3ECA626-07B4-1811-9AE4-B429B210919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7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nuvem, água, céu, texto&#10;&#10;Descrição gerada automaticamente">
            <a:extLst>
              <a:ext uri="{FF2B5EF4-FFF2-40B4-BE49-F238E27FC236}">
                <a16:creationId xmlns:a16="http://schemas.microsoft.com/office/drawing/2014/main" id="{01F8BA16-98B1-02AE-B085-BC159B628D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49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ídeo WhatsApp 2025-02-27 às 14.47.48_12b96634">
            <a:hlinkClick r:id="" action="ppaction://media"/>
            <a:extLst>
              <a:ext uri="{FF2B5EF4-FFF2-40B4-BE49-F238E27FC236}">
                <a16:creationId xmlns:a16="http://schemas.microsoft.com/office/drawing/2014/main" id="{A34544A6-694A-8231-B958-4656BFDDED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581"/>
            <a:ext cx="12192000" cy="68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2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BB7FF-0857-AF5A-1C5F-DEDF2176C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m ar livre, paisagem, relva, céu&#10;&#10;Descrição gerada automaticamente">
            <a:extLst>
              <a:ext uri="{FF2B5EF4-FFF2-40B4-BE49-F238E27FC236}">
                <a16:creationId xmlns:a16="http://schemas.microsoft.com/office/drawing/2014/main" id="{7933D42E-E274-7D18-BFD6-F15D189219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6" cy="6857998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5FA6A841-D8D3-D142-3F58-3C08C654A0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5068251"/>
            <a:ext cx="2337435" cy="1529715"/>
          </a:xfrm>
          <a:prstGeom prst="rect">
            <a:avLst/>
          </a:prstGeom>
        </p:spPr>
        <p:txBody>
          <a:bodyPr vert="horz" wrap="square" lIns="0" tIns="339090" rIns="0" bIns="0" rtlCol="0">
            <a:spAutoFit/>
          </a:bodyPr>
          <a:lstStyle/>
          <a:p>
            <a:pPr marL="12700" marR="5080" indent="28575">
              <a:lnSpc>
                <a:spcPct val="64400"/>
              </a:lnSpc>
              <a:spcBef>
                <a:spcPts val="2670"/>
              </a:spcBef>
            </a:pPr>
            <a:r>
              <a:rPr spc="-10" dirty="0">
                <a:solidFill>
                  <a:srgbClr val="FFFFFF"/>
                </a:solidFill>
              </a:rPr>
              <a:t>ABOUT </a:t>
            </a:r>
            <a:r>
              <a:rPr spc="-25" dirty="0">
                <a:solidFill>
                  <a:srgbClr val="FFFFFF"/>
                </a:solidFill>
              </a:rPr>
              <a:t>US!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3063D23-CDD2-E664-B0FA-2A9149A6E1F0}"/>
              </a:ext>
            </a:extLst>
          </p:cNvPr>
          <p:cNvSpPr/>
          <p:nvPr/>
        </p:nvSpPr>
        <p:spPr>
          <a:xfrm>
            <a:off x="1066800" y="2019299"/>
            <a:ext cx="10134600" cy="28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F8F0A94-0B35-7960-CADF-860FF9F11102}"/>
              </a:ext>
            </a:extLst>
          </p:cNvPr>
          <p:cNvSpPr txBox="1"/>
          <p:nvPr/>
        </p:nvSpPr>
        <p:spPr>
          <a:xfrm>
            <a:off x="1066796" y="2314046"/>
            <a:ext cx="10134600" cy="2229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3070" marR="419734" algn="ctr">
              <a:lnSpc>
                <a:spcPct val="154400"/>
              </a:lnSpc>
              <a:spcBef>
                <a:spcPts val="1115"/>
              </a:spcBef>
            </a:pP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HighSun is a </a:t>
            </a: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premier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DMC </a:t>
            </a: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specialized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bespoke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experiences</a:t>
            </a:r>
            <a:r>
              <a:rPr lang="pt-PT" sz="16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pt-PT" sz="160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groups</a:t>
            </a:r>
            <a:r>
              <a:rPr lang="pt-PT" sz="16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160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FITs</a:t>
            </a:r>
            <a:r>
              <a:rPr lang="pt-PT" sz="16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and MICE. </a:t>
            </a:r>
          </a:p>
          <a:p>
            <a:pPr marL="433070" marR="419734" algn="ctr">
              <a:lnSpc>
                <a:spcPct val="154400"/>
              </a:lnSpc>
              <a:spcBef>
                <a:spcPts val="1115"/>
              </a:spcBef>
            </a:pP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craft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tailor-made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itineraries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showcase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Portugal—</a:t>
            </a:r>
            <a:r>
              <a:rPr lang="pt-P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its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rich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culture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exquisite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gastronomy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pt-P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world-class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wines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breathtaking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landscapes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33070" marR="419734" algn="ctr">
              <a:lnSpc>
                <a:spcPct val="154400"/>
              </a:lnSpc>
              <a:spcBef>
                <a:spcPts val="1115"/>
              </a:spcBef>
            </a:pP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seamless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coordination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experiences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accommodations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P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transfers</a:t>
            </a:r>
            <a:r>
              <a:rPr lang="pt-PT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ensure</a:t>
            </a:r>
            <a:r>
              <a:rPr lang="pt-PT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pt-PT" sz="160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truly</a:t>
            </a:r>
            <a:r>
              <a:rPr lang="pt-PT" sz="16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unforgettable</a:t>
            </a:r>
            <a:r>
              <a:rPr lang="pt-PT" sz="16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journey</a:t>
            </a:r>
            <a:r>
              <a:rPr lang="pt-PT" sz="16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pt-PT" sz="16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pt-PT" sz="16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1600" b="1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  <a:r>
              <a:rPr lang="pt-PT" sz="16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country.</a:t>
            </a:r>
          </a:p>
        </p:txBody>
      </p:sp>
      <p:pic>
        <p:nvPicPr>
          <p:cNvPr id="9" name="Imagem 8" descr="Uma imagem com texto, captura de ecrã, Gráficos, Tipo de letra&#10;&#10;Descrição gerada automaticamente">
            <a:extLst>
              <a:ext uri="{FF2B5EF4-FFF2-40B4-BE49-F238E27FC236}">
                <a16:creationId xmlns:a16="http://schemas.microsoft.com/office/drawing/2014/main" id="{B46090D9-C047-EBAC-95AE-A714A38BFC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9684" y="6024299"/>
            <a:ext cx="2819400" cy="730566"/>
          </a:xfrm>
          <a:prstGeom prst="rect">
            <a:avLst/>
          </a:prstGeom>
        </p:spPr>
      </p:pic>
      <p:pic>
        <p:nvPicPr>
          <p:cNvPr id="12" name="Imagem 11" descr="Uma imagem com texto, logótipo, Tipo de letra, círculo&#10;&#10;Os conteúdos gerados por IA poderão estar incorretos.">
            <a:extLst>
              <a:ext uri="{FF2B5EF4-FFF2-40B4-BE49-F238E27FC236}">
                <a16:creationId xmlns:a16="http://schemas.microsoft.com/office/drawing/2014/main" id="{2A04D436-9396-090C-F89E-3F82888E33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87849">
            <a:off x="9733350" y="193904"/>
            <a:ext cx="2481420" cy="243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6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C2F13-E7F8-98F0-1954-1C3D72D38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montanha, ar livre, céu, nevoeiro&#10;&#10;Descrição gerada automaticamente">
            <a:extLst>
              <a:ext uri="{FF2B5EF4-FFF2-40B4-BE49-F238E27FC236}">
                <a16:creationId xmlns:a16="http://schemas.microsoft.com/office/drawing/2014/main" id="{E602E96B-1227-7595-675B-F8953C99F8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76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ltimédia Online 1" descr="VIVA A MADEIRA POR INTEIRO">
            <a:hlinkClick r:id="" action="ppaction://media"/>
            <a:extLst>
              <a:ext uri="{FF2B5EF4-FFF2-40B4-BE49-F238E27FC236}">
                <a16:creationId xmlns:a16="http://schemas.microsoft.com/office/drawing/2014/main" id="{6A062269-A25D-B024-F074-F679C91DA13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657" y="10886"/>
            <a:ext cx="12159343" cy="68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7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348310B3-BEFF-1AA7-51D4-16245AB5DBBE}"/>
              </a:ext>
            </a:extLst>
          </p:cNvPr>
          <p:cNvSpPr txBox="1"/>
          <p:nvPr/>
        </p:nvSpPr>
        <p:spPr>
          <a:xfrm>
            <a:off x="809907" y="1261210"/>
            <a:ext cx="5410199" cy="3513078"/>
          </a:xfrm>
          <a:prstGeom prst="rect">
            <a:avLst/>
          </a:prstGeom>
          <a:solidFill>
            <a:srgbClr val="FFFFFF">
              <a:alpha val="97254"/>
            </a:srgbClr>
          </a:solidFill>
        </p:spPr>
        <p:txBody>
          <a:bodyPr vert="horz" wrap="square" lIns="0" tIns="23495" rIns="0" bIns="0" rtlCol="0">
            <a:spAutoFit/>
          </a:bodyPr>
          <a:lstStyle/>
          <a:p>
            <a:pPr marL="593725" marR="346710" indent="-285750" algn="just">
              <a:lnSpc>
                <a:spcPct val="200000"/>
              </a:lnSpc>
              <a:spcBef>
                <a:spcPts val="185"/>
              </a:spcBef>
              <a:buFont typeface="Arial" panose="020B0604020202020204" pitchFamily="34" charset="0"/>
              <a:buChar char="•"/>
            </a:pPr>
            <a:r>
              <a:rPr lang="pt-PT" sz="14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Islands</a:t>
            </a:r>
            <a:r>
              <a:rPr lang="pt-PT" sz="1400" b="1" i="0" u="none" strike="noStrike" dirty="0">
                <a:solidFill>
                  <a:srgbClr val="000000"/>
                </a:solidFill>
                <a:effectLst/>
                <a:latin typeface="+mn-lt"/>
              </a:rPr>
              <a:t>: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Madeira, Porto Santo, Desertas and Selvagens</a:t>
            </a:r>
          </a:p>
          <a:p>
            <a:pPr marL="593725" marR="346710" indent="-285750" algn="just">
              <a:lnSpc>
                <a:spcPct val="200000"/>
              </a:lnSpc>
              <a:spcBef>
                <a:spcPts val="185"/>
              </a:spcBef>
              <a:buFont typeface="Arial" panose="020B0604020202020204" pitchFamily="34" charset="0"/>
              <a:buChar char="•"/>
            </a:pPr>
            <a:r>
              <a:rPr lang="pt-PT" sz="14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Gastronomy</a:t>
            </a:r>
            <a:r>
              <a:rPr lang="pt-PT" sz="1400" b="1" i="0" u="none" strike="noStrike" dirty="0">
                <a:solidFill>
                  <a:srgbClr val="000000"/>
                </a:solidFill>
                <a:effectLst/>
                <a:latin typeface="+mn-lt"/>
              </a:rPr>
              <a:t>: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Espetada, bolo do caco,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black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scabbard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fish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grilled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limpets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, poncha</a:t>
            </a:r>
          </a:p>
          <a:p>
            <a:pPr marL="593725" marR="346710" indent="-285750" algn="just">
              <a:lnSpc>
                <a:spcPct val="200000"/>
              </a:lnSpc>
              <a:spcBef>
                <a:spcPts val="185"/>
              </a:spcBef>
              <a:buFont typeface="Arial" panose="020B0604020202020204" pitchFamily="34" charset="0"/>
              <a:buChar char="•"/>
            </a:pPr>
            <a:r>
              <a:rPr lang="pt-PT" sz="14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Curiosities</a:t>
            </a:r>
            <a:r>
              <a:rPr lang="pt-PT" sz="1400" b="1" i="0" u="none" strike="noStrike" dirty="0">
                <a:solidFill>
                  <a:srgbClr val="000000"/>
                </a:solidFill>
                <a:effectLst/>
                <a:latin typeface="+mn-lt"/>
              </a:rPr>
              <a:t>: 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World-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famous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New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Year's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Eve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, Laurissilva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Forest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(UNESCO)</a:t>
            </a:r>
          </a:p>
          <a:p>
            <a:pPr marL="593725" marR="346710" indent="-285750" algn="just">
              <a:lnSpc>
                <a:spcPct val="200000"/>
              </a:lnSpc>
              <a:spcBef>
                <a:spcPts val="185"/>
              </a:spcBef>
              <a:buFont typeface="Arial" panose="020B0604020202020204" pitchFamily="34" charset="0"/>
              <a:buChar char="•"/>
            </a:pPr>
            <a:r>
              <a:rPr lang="pt-PT" sz="1400" b="1" dirty="0" err="1">
                <a:latin typeface="+mn-lt"/>
                <a:cs typeface="Calibri"/>
              </a:rPr>
              <a:t>Populotion</a:t>
            </a:r>
            <a:r>
              <a:rPr lang="pt-PT" sz="1400" b="1" dirty="0">
                <a:latin typeface="+mn-lt"/>
                <a:cs typeface="Calibri"/>
              </a:rPr>
              <a:t>: </a:t>
            </a:r>
            <a:r>
              <a:rPr lang="pt-PT" sz="1400" dirty="0">
                <a:latin typeface="+mn-lt"/>
                <a:cs typeface="Calibri"/>
              </a:rPr>
              <a:t>250 769 (2021)</a:t>
            </a:r>
            <a:endParaRPr lang="pt-PT" sz="1400" b="1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marL="593725" marR="346710" indent="-285750" algn="just">
              <a:lnSpc>
                <a:spcPct val="200000"/>
              </a:lnSpc>
              <a:spcBef>
                <a:spcPts val="185"/>
              </a:spcBef>
              <a:buFont typeface="Arial" panose="020B0604020202020204" pitchFamily="34" charset="0"/>
              <a:buChar char="•"/>
            </a:pPr>
            <a:r>
              <a:rPr lang="pt-PT" sz="14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Climate</a:t>
            </a:r>
            <a:r>
              <a:rPr lang="pt-PT" sz="1400" b="1" i="0" u="none" strike="noStrike" dirty="0">
                <a:solidFill>
                  <a:srgbClr val="000000"/>
                </a:solidFill>
                <a:effectLst/>
                <a:latin typeface="+mn-lt"/>
              </a:rPr>
              <a:t>: 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Subtropical,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mild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all </a:t>
            </a:r>
            <a:r>
              <a:rPr lang="pt-PT" sz="1400" i="0" u="none" strike="noStrike" dirty="0" err="1">
                <a:solidFill>
                  <a:srgbClr val="000000"/>
                </a:solidFill>
                <a:effectLst/>
                <a:latin typeface="+mn-lt"/>
              </a:rPr>
              <a:t>year</a:t>
            </a:r>
            <a:r>
              <a:rPr lang="pt-PT" sz="1400" i="0" u="none" strike="noStrike" dirty="0">
                <a:solidFill>
                  <a:srgbClr val="000000"/>
                </a:solidFill>
                <a:effectLst/>
                <a:latin typeface="+mn-lt"/>
              </a:rPr>
              <a:t> round </a:t>
            </a:r>
          </a:p>
          <a:p>
            <a:pPr marL="593725" marR="346710" indent="-285750" algn="just">
              <a:lnSpc>
                <a:spcPct val="200000"/>
              </a:lnSpc>
              <a:spcBef>
                <a:spcPts val="185"/>
              </a:spcBef>
              <a:buFont typeface="Arial" panose="020B0604020202020204" pitchFamily="34" charset="0"/>
              <a:buChar char="•"/>
            </a:pPr>
            <a:endParaRPr lang="pt-PT" sz="1400" dirty="0">
              <a:latin typeface="+mn-lt"/>
              <a:cs typeface="Calibri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4F59692E-8B87-E866-A607-8EA04B27A39B}"/>
              </a:ext>
            </a:extLst>
          </p:cNvPr>
          <p:cNvSpPr txBox="1">
            <a:spLocks noGrp="1"/>
          </p:cNvSpPr>
          <p:nvPr/>
        </p:nvSpPr>
        <p:spPr>
          <a:xfrm>
            <a:off x="809907" y="296648"/>
            <a:ext cx="5567265" cy="995016"/>
          </a:xfrm>
          <a:prstGeom prst="rect">
            <a:avLst/>
          </a:prstGeom>
        </p:spPr>
        <p:txBody>
          <a:bodyPr vert="horz" wrap="square" lIns="0" tIns="338455" rIns="0" bIns="0" rtlCol="0">
            <a:spAutoFit/>
          </a:bodyPr>
          <a:lstStyle>
            <a:lvl1pPr>
              <a:defRPr sz="6000" b="1" i="0">
                <a:solidFill>
                  <a:srgbClr val="F8871C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>
              <a:lnSpc>
                <a:spcPct val="64500"/>
              </a:lnSpc>
              <a:spcBef>
                <a:spcPts val="2665"/>
              </a:spcBef>
            </a:pPr>
            <a:r>
              <a:rPr lang="pt-PT" spc="-10" dirty="0"/>
              <a:t>ABOUT MADEIRA</a:t>
            </a:r>
            <a:endParaRPr spc="-20" dirty="0"/>
          </a:p>
        </p:txBody>
      </p:sp>
      <p:pic>
        <p:nvPicPr>
          <p:cNvPr id="3" name="Imagem 2" descr="Uma imagem com ar livre, água, natureza, Formas de relevo costeiras e oceânicas&#10;&#10;Descrição gerada automaticamente">
            <a:extLst>
              <a:ext uri="{FF2B5EF4-FFF2-40B4-BE49-F238E27FC236}">
                <a16:creationId xmlns:a16="http://schemas.microsoft.com/office/drawing/2014/main" id="{63DEDCBB-E92B-DB6E-5440-7D5CA03F6F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7600" y="0"/>
            <a:ext cx="4724400" cy="6858000"/>
          </a:xfrm>
          <a:prstGeom prst="rect">
            <a:avLst/>
          </a:prstGeom>
        </p:spPr>
      </p:pic>
      <p:pic>
        <p:nvPicPr>
          <p:cNvPr id="4" name="Imagem 3" descr="Uma imagem com texto, Tipo de letra, número, captura de ecrã&#10;&#10;Descrição gerada automaticamente">
            <a:extLst>
              <a:ext uri="{FF2B5EF4-FFF2-40B4-BE49-F238E27FC236}">
                <a16:creationId xmlns:a16="http://schemas.microsoft.com/office/drawing/2014/main" id="{9164E6E8-D8F8-D86E-7604-82D4563ACB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4475908"/>
            <a:ext cx="6629802" cy="218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62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0C64314-1300-730F-4753-C6E3D8BB8B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71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1134" y="1424526"/>
            <a:ext cx="3771940" cy="2580581"/>
            <a:chOff x="0" y="0"/>
            <a:chExt cx="958810" cy="6559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8810" cy="655972"/>
            </a:xfrm>
            <a:custGeom>
              <a:avLst/>
              <a:gdLst/>
              <a:ahLst/>
              <a:cxnLst/>
              <a:rect l="l" t="t" r="r" b="b"/>
              <a:pathLst>
                <a:path w="958810" h="655972">
                  <a:moveTo>
                    <a:pt x="0" y="0"/>
                  </a:moveTo>
                  <a:lnTo>
                    <a:pt x="958810" y="0"/>
                  </a:lnTo>
                  <a:lnTo>
                    <a:pt x="958810" y="655972"/>
                  </a:lnTo>
                  <a:lnTo>
                    <a:pt x="0" y="655972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210030" y="1424526"/>
            <a:ext cx="3771940" cy="2580581"/>
            <a:chOff x="0" y="0"/>
            <a:chExt cx="958810" cy="6559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58810" cy="655972"/>
            </a:xfrm>
            <a:custGeom>
              <a:avLst/>
              <a:gdLst/>
              <a:ahLst/>
              <a:cxnLst/>
              <a:rect l="l" t="t" r="r" b="b"/>
              <a:pathLst>
                <a:path w="958810" h="655972">
                  <a:moveTo>
                    <a:pt x="0" y="0"/>
                  </a:moveTo>
                  <a:lnTo>
                    <a:pt x="958810" y="0"/>
                  </a:lnTo>
                  <a:lnTo>
                    <a:pt x="958810" y="655972"/>
                  </a:lnTo>
                  <a:lnTo>
                    <a:pt x="0" y="655972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138926" y="1424526"/>
            <a:ext cx="3771940" cy="2580581"/>
            <a:chOff x="0" y="0"/>
            <a:chExt cx="958810" cy="6559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58810" cy="655972"/>
            </a:xfrm>
            <a:custGeom>
              <a:avLst/>
              <a:gdLst/>
              <a:ahLst/>
              <a:cxnLst/>
              <a:rect l="l" t="t" r="r" b="b"/>
              <a:pathLst>
                <a:path w="958810" h="655972">
                  <a:moveTo>
                    <a:pt x="0" y="0"/>
                  </a:moveTo>
                  <a:lnTo>
                    <a:pt x="958810" y="0"/>
                  </a:lnTo>
                  <a:lnTo>
                    <a:pt x="958810" y="655972"/>
                  </a:lnTo>
                  <a:lnTo>
                    <a:pt x="0" y="655972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38926" y="4176536"/>
            <a:ext cx="3771940" cy="2516532"/>
            <a:chOff x="0" y="0"/>
            <a:chExt cx="958810" cy="6396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8810" cy="639691"/>
            </a:xfrm>
            <a:custGeom>
              <a:avLst/>
              <a:gdLst/>
              <a:ahLst/>
              <a:cxnLst/>
              <a:rect l="l" t="t" r="r" b="b"/>
              <a:pathLst>
                <a:path w="958810" h="639691">
                  <a:moveTo>
                    <a:pt x="0" y="0"/>
                  </a:moveTo>
                  <a:lnTo>
                    <a:pt x="958810" y="0"/>
                  </a:lnTo>
                  <a:lnTo>
                    <a:pt x="958810" y="639691"/>
                  </a:lnTo>
                  <a:lnTo>
                    <a:pt x="0" y="639691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241021" y="4176536"/>
            <a:ext cx="3771940" cy="2516532"/>
            <a:chOff x="0" y="0"/>
            <a:chExt cx="958810" cy="6396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58810" cy="639691"/>
            </a:xfrm>
            <a:custGeom>
              <a:avLst/>
              <a:gdLst/>
              <a:ahLst/>
              <a:cxnLst/>
              <a:rect l="l" t="t" r="r" b="b"/>
              <a:pathLst>
                <a:path w="958810" h="639691">
                  <a:moveTo>
                    <a:pt x="0" y="0"/>
                  </a:moveTo>
                  <a:lnTo>
                    <a:pt x="958810" y="0"/>
                  </a:lnTo>
                  <a:lnTo>
                    <a:pt x="958810" y="639691"/>
                  </a:lnTo>
                  <a:lnTo>
                    <a:pt x="0" y="639691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80099" y="4182233"/>
            <a:ext cx="3771940" cy="2510835"/>
            <a:chOff x="0" y="0"/>
            <a:chExt cx="958810" cy="638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8810" cy="638243"/>
            </a:xfrm>
            <a:custGeom>
              <a:avLst/>
              <a:gdLst/>
              <a:ahLst/>
              <a:cxnLst/>
              <a:rect l="l" t="t" r="r" b="b"/>
              <a:pathLst>
                <a:path w="958810" h="638243">
                  <a:moveTo>
                    <a:pt x="0" y="0"/>
                  </a:moveTo>
                  <a:lnTo>
                    <a:pt x="958810" y="0"/>
                  </a:lnTo>
                  <a:lnTo>
                    <a:pt x="958810" y="638243"/>
                  </a:lnTo>
                  <a:lnTo>
                    <a:pt x="0" y="638243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0" name="Retângulo Arredondado 19">
            <a:extLst>
              <a:ext uri="{FF2B5EF4-FFF2-40B4-BE49-F238E27FC236}">
                <a16:creationId xmlns:a16="http://schemas.microsoft.com/office/drawing/2014/main" id="{820E26CC-F129-4859-70C1-35451C0783F1}"/>
              </a:ext>
            </a:extLst>
          </p:cNvPr>
          <p:cNvSpPr/>
          <p:nvPr/>
        </p:nvSpPr>
        <p:spPr>
          <a:xfrm>
            <a:off x="147885" y="1335798"/>
            <a:ext cx="1979583" cy="6328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14"/>
          <p:cNvSpPr txBox="1"/>
          <p:nvPr/>
        </p:nvSpPr>
        <p:spPr>
          <a:xfrm>
            <a:off x="221371" y="1360950"/>
            <a:ext cx="1832610" cy="595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10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LAVRADORES MARKET VISIT</a:t>
            </a:r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F484120C-1E83-115E-BBE7-9FA47080A3F2}"/>
              </a:ext>
            </a:extLst>
          </p:cNvPr>
          <p:cNvSpPr/>
          <p:nvPr/>
        </p:nvSpPr>
        <p:spPr>
          <a:xfrm>
            <a:off x="4186323" y="1345960"/>
            <a:ext cx="2648063" cy="3558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15"/>
          <p:cNvSpPr txBox="1"/>
          <p:nvPr/>
        </p:nvSpPr>
        <p:spPr>
          <a:xfrm>
            <a:off x="4210030" y="1446953"/>
            <a:ext cx="2648063" cy="252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43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RIDE THE CABLE CAR</a:t>
            </a:r>
          </a:p>
        </p:txBody>
      </p:sp>
      <p:sp>
        <p:nvSpPr>
          <p:cNvPr id="22" name="Retângulo Arredondado 21">
            <a:extLst>
              <a:ext uri="{FF2B5EF4-FFF2-40B4-BE49-F238E27FC236}">
                <a16:creationId xmlns:a16="http://schemas.microsoft.com/office/drawing/2014/main" id="{5CC07744-E3FD-D5E1-3DDB-42574E534206}"/>
              </a:ext>
            </a:extLst>
          </p:cNvPr>
          <p:cNvSpPr/>
          <p:nvPr/>
        </p:nvSpPr>
        <p:spPr>
          <a:xfrm>
            <a:off x="8108970" y="1360950"/>
            <a:ext cx="1894092" cy="49014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TextBox 16"/>
          <p:cNvSpPr txBox="1"/>
          <p:nvPr/>
        </p:nvSpPr>
        <p:spPr>
          <a:xfrm>
            <a:off x="8183264" y="1390140"/>
            <a:ext cx="1819798" cy="50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3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WINE TYPICAL TASTING</a:t>
            </a:r>
          </a:p>
        </p:txBody>
      </p:sp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4A689784-9EFE-13B0-552E-F4A8A8FB737E}"/>
              </a:ext>
            </a:extLst>
          </p:cNvPr>
          <p:cNvSpPr/>
          <p:nvPr/>
        </p:nvSpPr>
        <p:spPr>
          <a:xfrm>
            <a:off x="186485" y="5969000"/>
            <a:ext cx="3420315" cy="75528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TextBox 19"/>
          <p:cNvSpPr txBox="1"/>
          <p:nvPr/>
        </p:nvSpPr>
        <p:spPr>
          <a:xfrm>
            <a:off x="281134" y="6035631"/>
            <a:ext cx="3249662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3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TASTE TYPICAL “ESPETADA DA MADEIRA”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59239AFC-42D3-EDBE-81F8-D0CB79FA36C9}"/>
              </a:ext>
            </a:extLst>
          </p:cNvPr>
          <p:cNvSpPr/>
          <p:nvPr/>
        </p:nvSpPr>
        <p:spPr>
          <a:xfrm>
            <a:off x="4165208" y="4074852"/>
            <a:ext cx="3564626" cy="4209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TextBox 18"/>
          <p:cNvSpPr txBox="1"/>
          <p:nvPr/>
        </p:nvSpPr>
        <p:spPr>
          <a:xfrm>
            <a:off x="4210030" y="4089400"/>
            <a:ext cx="3489849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WORKSHOP BOLO DO CACO</a:t>
            </a:r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947CEC35-F0C9-946A-08B6-68BC2DA91E61}"/>
              </a:ext>
            </a:extLst>
          </p:cNvPr>
          <p:cNvSpPr/>
          <p:nvPr/>
        </p:nvSpPr>
        <p:spPr>
          <a:xfrm>
            <a:off x="8061890" y="4103293"/>
            <a:ext cx="2199710" cy="3417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TextBox 17"/>
          <p:cNvSpPr txBox="1"/>
          <p:nvPr/>
        </p:nvSpPr>
        <p:spPr>
          <a:xfrm>
            <a:off x="8108970" y="4055886"/>
            <a:ext cx="2082993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NEW YEAR´S EVE</a:t>
            </a: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B6FF7360-4B4C-EB15-4A02-8264FFFE9051}"/>
              </a:ext>
            </a:extLst>
          </p:cNvPr>
          <p:cNvSpPr txBox="1">
            <a:spLocks noGrp="1"/>
          </p:cNvSpPr>
          <p:nvPr/>
        </p:nvSpPr>
        <p:spPr>
          <a:xfrm>
            <a:off x="304800" y="202461"/>
            <a:ext cx="2514600" cy="864339"/>
          </a:xfrm>
          <a:prstGeom prst="rect">
            <a:avLst/>
          </a:prstGeom>
        </p:spPr>
        <p:txBody>
          <a:bodyPr vert="horz" wrap="square" lIns="0" tIns="338455" rIns="0" bIns="0" rtlCol="0">
            <a:spAutoFit/>
          </a:bodyPr>
          <a:lstStyle>
            <a:lvl1pPr>
              <a:defRPr sz="6000" b="1" i="0">
                <a:solidFill>
                  <a:srgbClr val="F8871C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>
              <a:lnSpc>
                <a:spcPct val="64500"/>
              </a:lnSpc>
              <a:spcBef>
                <a:spcPts val="2665"/>
              </a:spcBef>
            </a:pPr>
            <a:r>
              <a:rPr lang="pt-PT" sz="4800" spc="-20" dirty="0"/>
              <a:t>MADEIRA</a:t>
            </a:r>
            <a:endParaRPr sz="4800" spc="-20" dirty="0"/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B557AAD5-DF88-CF55-332B-EE11E9B39812}"/>
              </a:ext>
            </a:extLst>
          </p:cNvPr>
          <p:cNvSpPr txBox="1">
            <a:spLocks noGrp="1"/>
          </p:cNvSpPr>
          <p:nvPr/>
        </p:nvSpPr>
        <p:spPr>
          <a:xfrm>
            <a:off x="2895600" y="265137"/>
            <a:ext cx="6231570" cy="738985"/>
          </a:xfrm>
          <a:prstGeom prst="rect">
            <a:avLst/>
          </a:prstGeom>
        </p:spPr>
        <p:txBody>
          <a:bodyPr vert="horz" wrap="square" lIns="0" tIns="338455" rIns="0" bIns="0" rtlCol="0">
            <a:spAutoFit/>
          </a:bodyPr>
          <a:lstStyle>
            <a:lvl1pPr>
              <a:defRPr sz="6000" b="1" i="0">
                <a:solidFill>
                  <a:srgbClr val="F8871C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>
              <a:lnSpc>
                <a:spcPct val="64500"/>
              </a:lnSpc>
              <a:spcBef>
                <a:spcPts val="2665"/>
              </a:spcBef>
            </a:pPr>
            <a:r>
              <a:rPr lang="pt-PT" sz="3500" b="0" spc="-20" dirty="0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For </a:t>
            </a:r>
            <a:r>
              <a:rPr lang="pt-PT" sz="3500" b="0" spc="-20" dirty="0" err="1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Leisure</a:t>
            </a:r>
            <a:r>
              <a:rPr lang="pt-PT" sz="3500" b="0" spc="-20" dirty="0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 (</a:t>
            </a:r>
            <a:r>
              <a:rPr lang="pt-PT" sz="3500" b="0" spc="-20" dirty="0" err="1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families</a:t>
            </a:r>
            <a:r>
              <a:rPr lang="pt-PT" sz="3500" b="0" spc="-20" dirty="0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 </a:t>
            </a:r>
            <a:r>
              <a:rPr lang="pt-PT" sz="3500" b="0" spc="-20" dirty="0" err="1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and</a:t>
            </a:r>
            <a:r>
              <a:rPr lang="pt-PT" sz="3500" b="0" spc="-20" dirty="0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 </a:t>
            </a:r>
            <a:r>
              <a:rPr lang="pt-PT" sz="3500" b="0" spc="-20" dirty="0" err="1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groups</a:t>
            </a:r>
            <a:r>
              <a:rPr lang="pt-PT" sz="3500" b="0" spc="-20" dirty="0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)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6ABA368-BBC9-15A4-E628-91D0B24DECB1}"/>
              </a:ext>
            </a:extLst>
          </p:cNvPr>
          <p:cNvSpPr txBox="1"/>
          <p:nvPr/>
        </p:nvSpPr>
        <p:spPr>
          <a:xfrm rot="16200000">
            <a:off x="11236500" y="5798614"/>
            <a:ext cx="152074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700" dirty="0" err="1"/>
              <a:t>Image_CopyRight</a:t>
            </a:r>
            <a:r>
              <a:rPr lang="pt-PT" sz="700" dirty="0"/>
              <a:t>: </a:t>
            </a:r>
            <a:r>
              <a:rPr lang="pt-PT" sz="700" dirty="0" err="1"/>
              <a:t>Visit_Madeira</a:t>
            </a:r>
            <a:endParaRPr lang="pt-PT" sz="700" dirty="0"/>
          </a:p>
        </p:txBody>
      </p:sp>
      <p:pic>
        <p:nvPicPr>
          <p:cNvPr id="29" name="Imagem 28" descr="Uma imagem com preto, escuridão&#10;&#10;Descrição gerada automaticamente">
            <a:extLst>
              <a:ext uri="{FF2B5EF4-FFF2-40B4-BE49-F238E27FC236}">
                <a16:creationId xmlns:a16="http://schemas.microsoft.com/office/drawing/2014/main" id="{670710C5-ED57-39AE-4786-C7F70C31850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6359102">
            <a:off x="11951580" y="6587877"/>
            <a:ext cx="115121" cy="11512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0099" y="1403640"/>
            <a:ext cx="3771181" cy="2601466"/>
            <a:chOff x="0" y="0"/>
            <a:chExt cx="564308" cy="3892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4308" cy="389275"/>
            </a:xfrm>
            <a:custGeom>
              <a:avLst/>
              <a:gdLst/>
              <a:ahLst/>
              <a:cxnLst/>
              <a:rect l="l" t="t" r="r" b="b"/>
              <a:pathLst>
                <a:path w="564308" h="389275">
                  <a:moveTo>
                    <a:pt x="0" y="0"/>
                  </a:moveTo>
                  <a:lnTo>
                    <a:pt x="564308" y="0"/>
                  </a:lnTo>
                  <a:lnTo>
                    <a:pt x="564308" y="389275"/>
                  </a:lnTo>
                  <a:lnTo>
                    <a:pt x="0" y="389275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210030" y="1403640"/>
            <a:ext cx="3771940" cy="2587097"/>
            <a:chOff x="0" y="0"/>
            <a:chExt cx="564422" cy="3871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4422" cy="387125"/>
            </a:xfrm>
            <a:custGeom>
              <a:avLst/>
              <a:gdLst/>
              <a:ahLst/>
              <a:cxnLst/>
              <a:rect l="l" t="t" r="r" b="b"/>
              <a:pathLst>
                <a:path w="564422" h="387125">
                  <a:moveTo>
                    <a:pt x="0" y="0"/>
                  </a:moveTo>
                  <a:lnTo>
                    <a:pt x="564422" y="0"/>
                  </a:lnTo>
                  <a:lnTo>
                    <a:pt x="564422" y="387125"/>
                  </a:lnTo>
                  <a:lnTo>
                    <a:pt x="0" y="387125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6" name="Freeform 6"/>
          <p:cNvSpPr/>
          <p:nvPr/>
        </p:nvSpPr>
        <p:spPr>
          <a:xfrm>
            <a:off x="8108970" y="1418008"/>
            <a:ext cx="3771940" cy="2587097"/>
          </a:xfrm>
          <a:custGeom>
            <a:avLst/>
            <a:gdLst/>
            <a:ahLst/>
            <a:cxnLst/>
            <a:rect l="l" t="t" r="r" b="b"/>
            <a:pathLst>
              <a:path w="5657910" h="3880646">
                <a:moveTo>
                  <a:pt x="0" y="0"/>
                </a:moveTo>
                <a:lnTo>
                  <a:pt x="5657911" y="0"/>
                </a:lnTo>
                <a:lnTo>
                  <a:pt x="5657911" y="3880647"/>
                </a:lnTo>
                <a:lnTo>
                  <a:pt x="0" y="388064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7" name="Group 7"/>
          <p:cNvGrpSpPr/>
          <p:nvPr/>
        </p:nvGrpSpPr>
        <p:grpSpPr>
          <a:xfrm>
            <a:off x="8108970" y="4125736"/>
            <a:ext cx="3771940" cy="2567332"/>
            <a:chOff x="0" y="0"/>
            <a:chExt cx="564422" cy="3841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4422" cy="384168"/>
            </a:xfrm>
            <a:custGeom>
              <a:avLst/>
              <a:gdLst/>
              <a:ahLst/>
              <a:cxnLst/>
              <a:rect l="l" t="t" r="r" b="b"/>
              <a:pathLst>
                <a:path w="564422" h="384168">
                  <a:moveTo>
                    <a:pt x="0" y="0"/>
                  </a:moveTo>
                  <a:lnTo>
                    <a:pt x="564422" y="0"/>
                  </a:lnTo>
                  <a:lnTo>
                    <a:pt x="564422" y="384168"/>
                  </a:lnTo>
                  <a:lnTo>
                    <a:pt x="0" y="384168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210030" y="4151136"/>
            <a:ext cx="3782977" cy="2541932"/>
            <a:chOff x="0" y="0"/>
            <a:chExt cx="566073" cy="3803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66073" cy="380367"/>
            </a:xfrm>
            <a:custGeom>
              <a:avLst/>
              <a:gdLst/>
              <a:ahLst/>
              <a:cxnLst/>
              <a:rect l="l" t="t" r="r" b="b"/>
              <a:pathLst>
                <a:path w="566073" h="380367">
                  <a:moveTo>
                    <a:pt x="0" y="0"/>
                  </a:moveTo>
                  <a:lnTo>
                    <a:pt x="566073" y="0"/>
                  </a:lnTo>
                  <a:lnTo>
                    <a:pt x="566073" y="380367"/>
                  </a:lnTo>
                  <a:lnTo>
                    <a:pt x="0" y="380367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81134" y="4151136"/>
            <a:ext cx="3770146" cy="2541932"/>
            <a:chOff x="0" y="0"/>
            <a:chExt cx="958354" cy="6461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58354" cy="646147"/>
            </a:xfrm>
            <a:custGeom>
              <a:avLst/>
              <a:gdLst/>
              <a:ahLst/>
              <a:cxnLst/>
              <a:rect l="l" t="t" r="r" b="b"/>
              <a:pathLst>
                <a:path w="958354" h="646147">
                  <a:moveTo>
                    <a:pt x="0" y="0"/>
                  </a:moveTo>
                  <a:lnTo>
                    <a:pt x="958354" y="0"/>
                  </a:lnTo>
                  <a:lnTo>
                    <a:pt x="958354" y="646147"/>
                  </a:lnTo>
                  <a:lnTo>
                    <a:pt x="0" y="646147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Retângulo Arredondado 18">
            <a:extLst>
              <a:ext uri="{FF2B5EF4-FFF2-40B4-BE49-F238E27FC236}">
                <a16:creationId xmlns:a16="http://schemas.microsoft.com/office/drawing/2014/main" id="{ADE68367-D7FD-29FB-3535-5495CD3C849E}"/>
              </a:ext>
            </a:extLst>
          </p:cNvPr>
          <p:cNvSpPr/>
          <p:nvPr/>
        </p:nvSpPr>
        <p:spPr>
          <a:xfrm>
            <a:off x="203201" y="1336503"/>
            <a:ext cx="2720465" cy="3417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Box 13"/>
          <p:cNvSpPr txBox="1"/>
          <p:nvPr/>
        </p:nvSpPr>
        <p:spPr>
          <a:xfrm>
            <a:off x="268435" y="1282990"/>
            <a:ext cx="2528231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JEEP PONCHA HUNT</a:t>
            </a:r>
          </a:p>
        </p:txBody>
      </p:sp>
      <p:sp>
        <p:nvSpPr>
          <p:cNvPr id="20" name="Retângulo Arredondado 19">
            <a:extLst>
              <a:ext uri="{FF2B5EF4-FFF2-40B4-BE49-F238E27FC236}">
                <a16:creationId xmlns:a16="http://schemas.microsoft.com/office/drawing/2014/main" id="{DD9F2523-BDD2-63F5-DBAB-DD036E5A2B70}"/>
              </a:ext>
            </a:extLst>
          </p:cNvPr>
          <p:cNvSpPr/>
          <p:nvPr/>
        </p:nvSpPr>
        <p:spPr>
          <a:xfrm>
            <a:off x="4178280" y="1336502"/>
            <a:ext cx="2847465" cy="57023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14"/>
          <p:cNvSpPr txBox="1"/>
          <p:nvPr/>
        </p:nvSpPr>
        <p:spPr>
          <a:xfrm>
            <a:off x="4253810" y="1397001"/>
            <a:ext cx="2756590" cy="52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DOLPHIN AND WHALE WATCHING</a:t>
            </a:r>
          </a:p>
        </p:txBody>
      </p:sp>
      <p:sp>
        <p:nvSpPr>
          <p:cNvPr id="21" name="Retângulo Arredondado 20">
            <a:extLst>
              <a:ext uri="{FF2B5EF4-FFF2-40B4-BE49-F238E27FC236}">
                <a16:creationId xmlns:a16="http://schemas.microsoft.com/office/drawing/2014/main" id="{AEE3963D-D063-EF6A-4B42-3765AA016BCA}"/>
              </a:ext>
            </a:extLst>
          </p:cNvPr>
          <p:cNvSpPr/>
          <p:nvPr/>
        </p:nvSpPr>
        <p:spPr>
          <a:xfrm>
            <a:off x="8047095" y="1336503"/>
            <a:ext cx="3459105" cy="43498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TextBox 18"/>
          <p:cNvSpPr txBox="1"/>
          <p:nvPr/>
        </p:nvSpPr>
        <p:spPr>
          <a:xfrm>
            <a:off x="8108970" y="1424358"/>
            <a:ext cx="3397230" cy="29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EXPLORE PICO DO AREEIRO</a:t>
            </a:r>
          </a:p>
        </p:txBody>
      </p:sp>
      <p:sp>
        <p:nvSpPr>
          <p:cNvPr id="23" name="Retângulo Arredondado 22">
            <a:extLst>
              <a:ext uri="{FF2B5EF4-FFF2-40B4-BE49-F238E27FC236}">
                <a16:creationId xmlns:a16="http://schemas.microsoft.com/office/drawing/2014/main" id="{C6B43639-0754-43DA-CBF2-FC46BEA3AA58}"/>
              </a:ext>
            </a:extLst>
          </p:cNvPr>
          <p:cNvSpPr/>
          <p:nvPr/>
        </p:nvSpPr>
        <p:spPr>
          <a:xfrm>
            <a:off x="216620" y="4072244"/>
            <a:ext cx="1594539" cy="3417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15"/>
          <p:cNvSpPr txBox="1"/>
          <p:nvPr/>
        </p:nvSpPr>
        <p:spPr>
          <a:xfrm>
            <a:off x="268435" y="4030486"/>
            <a:ext cx="1507567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BOAT TRIPS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2E52BB80-1D41-541C-1C85-A38AE09ED96C}"/>
              </a:ext>
            </a:extLst>
          </p:cNvPr>
          <p:cNvSpPr/>
          <p:nvPr/>
        </p:nvSpPr>
        <p:spPr>
          <a:xfrm>
            <a:off x="4170271" y="4072243"/>
            <a:ext cx="1594539" cy="3417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TextBox 16"/>
          <p:cNvSpPr txBox="1"/>
          <p:nvPr/>
        </p:nvSpPr>
        <p:spPr>
          <a:xfrm>
            <a:off x="4190980" y="4036836"/>
            <a:ext cx="1557219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JEEP TOURS</a:t>
            </a:r>
          </a:p>
        </p:txBody>
      </p:sp>
      <p:sp>
        <p:nvSpPr>
          <p:cNvPr id="25" name="Retângulo Arredondado 24">
            <a:extLst>
              <a:ext uri="{FF2B5EF4-FFF2-40B4-BE49-F238E27FC236}">
                <a16:creationId xmlns:a16="http://schemas.microsoft.com/office/drawing/2014/main" id="{2465F5F2-3F2B-29B8-1835-B48C08213090}"/>
              </a:ext>
            </a:extLst>
          </p:cNvPr>
          <p:cNvSpPr/>
          <p:nvPr/>
        </p:nvSpPr>
        <p:spPr>
          <a:xfrm>
            <a:off x="8066759" y="4090349"/>
            <a:ext cx="3233755" cy="3417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TextBox 17"/>
          <p:cNvSpPr txBox="1"/>
          <p:nvPr/>
        </p:nvSpPr>
        <p:spPr>
          <a:xfrm>
            <a:off x="8108970" y="4132086"/>
            <a:ext cx="3112875" cy="29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7"/>
              </a:lnSpc>
            </a:pPr>
            <a:r>
              <a:rPr lang="en-US" sz="23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LOWERING BASKET CARS</a:t>
            </a: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ACB55DD4-3638-205F-A237-368234A9DF8C}"/>
              </a:ext>
            </a:extLst>
          </p:cNvPr>
          <p:cNvSpPr txBox="1">
            <a:spLocks noGrp="1"/>
          </p:cNvSpPr>
          <p:nvPr/>
        </p:nvSpPr>
        <p:spPr>
          <a:xfrm>
            <a:off x="304800" y="228600"/>
            <a:ext cx="2590800" cy="864339"/>
          </a:xfrm>
          <a:prstGeom prst="rect">
            <a:avLst/>
          </a:prstGeom>
        </p:spPr>
        <p:txBody>
          <a:bodyPr vert="horz" wrap="square" lIns="0" tIns="338455" rIns="0" bIns="0" rtlCol="0">
            <a:spAutoFit/>
          </a:bodyPr>
          <a:lstStyle>
            <a:lvl1pPr>
              <a:defRPr sz="6000" b="1" i="0">
                <a:solidFill>
                  <a:srgbClr val="F8871C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>
              <a:lnSpc>
                <a:spcPct val="64500"/>
              </a:lnSpc>
              <a:spcBef>
                <a:spcPts val="2665"/>
              </a:spcBef>
            </a:pPr>
            <a:r>
              <a:rPr lang="pt-PT" sz="4800" spc="-20" dirty="0"/>
              <a:t>MADEIRA</a:t>
            </a:r>
            <a:endParaRPr sz="4800" spc="-20" dirty="0"/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49210D03-B8EA-8AF6-30A6-3ABDE6C8E075}"/>
              </a:ext>
            </a:extLst>
          </p:cNvPr>
          <p:cNvSpPr txBox="1">
            <a:spLocks noGrp="1"/>
          </p:cNvSpPr>
          <p:nvPr/>
        </p:nvSpPr>
        <p:spPr>
          <a:xfrm>
            <a:off x="2895600" y="291276"/>
            <a:ext cx="2743200" cy="738985"/>
          </a:xfrm>
          <a:prstGeom prst="rect">
            <a:avLst/>
          </a:prstGeom>
        </p:spPr>
        <p:txBody>
          <a:bodyPr vert="horz" wrap="square" lIns="0" tIns="338455" rIns="0" bIns="0" rtlCol="0">
            <a:spAutoFit/>
          </a:bodyPr>
          <a:lstStyle>
            <a:lvl1pPr>
              <a:defRPr sz="6000" b="1" i="0">
                <a:solidFill>
                  <a:srgbClr val="F8871C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>
              <a:lnSpc>
                <a:spcPct val="64500"/>
              </a:lnSpc>
              <a:spcBef>
                <a:spcPts val="2665"/>
              </a:spcBef>
            </a:pPr>
            <a:r>
              <a:rPr lang="pt-PT" sz="3500" b="0" spc="-20" dirty="0">
                <a:solidFill>
                  <a:schemeClr val="tx1"/>
                </a:solidFill>
                <a:latin typeface="Baguet Script" pitchFamily="2" charset="77"/>
                <a:cs typeface="Fairwater Script" panose="020F0502020204030204" pitchFamily="34" charset="0"/>
              </a:rPr>
              <a:t>For Incentives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CC11A06-7E90-1AD1-FF5E-D49538444930}"/>
              </a:ext>
            </a:extLst>
          </p:cNvPr>
          <p:cNvSpPr txBox="1"/>
          <p:nvPr/>
        </p:nvSpPr>
        <p:spPr>
          <a:xfrm rot="16200000">
            <a:off x="11236500" y="5798614"/>
            <a:ext cx="152074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700" dirty="0" err="1"/>
              <a:t>Image_CopyRight</a:t>
            </a:r>
            <a:r>
              <a:rPr lang="pt-PT" sz="700" dirty="0"/>
              <a:t>: </a:t>
            </a:r>
            <a:r>
              <a:rPr lang="pt-PT" sz="700" dirty="0" err="1"/>
              <a:t>Visit_Madeira</a:t>
            </a:r>
            <a:endParaRPr lang="pt-PT" sz="700" dirty="0"/>
          </a:p>
        </p:txBody>
      </p:sp>
      <p:pic>
        <p:nvPicPr>
          <p:cNvPr id="28" name="Imagem 27" descr="Uma imagem com preto, escuridão&#10;&#10;Descrição gerada automaticamente">
            <a:extLst>
              <a:ext uri="{FF2B5EF4-FFF2-40B4-BE49-F238E27FC236}">
                <a16:creationId xmlns:a16="http://schemas.microsoft.com/office/drawing/2014/main" id="{46EDC197-B0C8-7718-5F59-08A15AD7CD2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6359102">
            <a:off x="11951580" y="6587877"/>
            <a:ext cx="115121" cy="11512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2366</TotalTime>
  <Words>340</Words>
  <Application>Microsoft Office PowerPoint</Application>
  <PresentationFormat>Ecrã Panorâmico</PresentationFormat>
  <Paragraphs>62</Paragraphs>
  <Slides>19</Slides>
  <Notes>0</Notes>
  <HiddenSlides>0</HiddenSlides>
  <MMClips>4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19</vt:i4>
      </vt:variant>
    </vt:vector>
  </HeadingPairs>
  <TitlesOfParts>
    <vt:vector size="24" baseType="lpstr">
      <vt:lpstr>Arial</vt:lpstr>
      <vt:lpstr>Baguet Script</vt:lpstr>
      <vt:lpstr>Calibri</vt:lpstr>
      <vt:lpstr>Calibri (MS) Bold</vt:lpstr>
      <vt:lpstr>Office Theme</vt:lpstr>
      <vt:lpstr>Apresentação do PowerPoint</vt:lpstr>
      <vt:lpstr>Apresentação do PowerPoint</vt:lpstr>
      <vt:lpstr>ABOUT US!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ABOUT AZORES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Filipe Romão</cp:lastModifiedBy>
  <cp:revision>53</cp:revision>
  <dcterms:created xsi:type="dcterms:W3CDTF">2025-01-02T21:28:47Z</dcterms:created>
  <dcterms:modified xsi:type="dcterms:W3CDTF">2025-02-27T14:04:17Z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2024-12-27T00:00:00Z</vt:filetime>
  </property>
  <property fmtid="{D5CDD505-2E9C-101B-9397-08002B2CF9AE}" pid="3" name="LastSaved">
    <vt:filetime>2025-01-02T00:00:00Z</vt:filetime>
  </property>
</Properties>
</file>